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66" r:id="rId3"/>
    <p:sldId id="267" r:id="rId4"/>
    <p:sldId id="268" r:id="rId5"/>
    <p:sldId id="269" r:id="rId6"/>
    <p:sldId id="270" r:id="rId7"/>
    <p:sldId id="271" r:id="rId8"/>
    <p:sldId id="273" r:id="rId9"/>
  </p:sldIdLst>
  <p:sldSz cx="9906000" cy="6858000" type="A4"/>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071C4"/>
    <a:srgbClr val="99CCFF"/>
    <a:srgbClr val="00B5AD"/>
    <a:srgbClr val="000080"/>
    <a:srgbClr val="23487F"/>
    <a:srgbClr val="F5D1D1"/>
    <a:srgbClr val="AA252A"/>
    <a:srgbClr val="7510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4754" autoAdjust="0"/>
    <p:restoredTop sz="92731" autoAdjust="0"/>
  </p:normalViewPr>
  <p:slideViewPr>
    <p:cSldViewPr>
      <p:cViewPr>
        <p:scale>
          <a:sx n="53" d="100"/>
          <a:sy n="53" d="100"/>
        </p:scale>
        <p:origin x="-2172" y="-402"/>
      </p:cViewPr>
      <p:guideLst>
        <p:guide orient="horz" pos="2160"/>
        <p:guide pos="3120"/>
      </p:guideLst>
    </p:cSldViewPr>
  </p:slideViewPr>
  <p:notesTextViewPr>
    <p:cViewPr>
      <p:scale>
        <a:sx n="1" d="1"/>
        <a:sy n="1" d="1"/>
      </p:scale>
      <p:origin x="0" y="0"/>
    </p:cViewPr>
  </p:notesTextViewPr>
  <p:sorterViewPr>
    <p:cViewPr varScale="1">
      <p:scale>
        <a:sx n="1" d="1"/>
        <a:sy n="1" d="1"/>
      </p:scale>
      <p:origin x="0" y="36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757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57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757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9F9C87A-91CB-4CF9-BE7F-D7C21BFD1CB9}" type="slidenum">
              <a:rPr lang="en-US"/>
              <a:pPr>
                <a:defRPr/>
              </a:pPr>
              <a:t>‹#›</a:t>
            </a:fld>
            <a:endParaRPr lang="en-US"/>
          </a:p>
        </p:txBody>
      </p:sp>
    </p:spTree>
    <p:extLst>
      <p:ext uri="{BB962C8B-B14F-4D97-AF65-F5344CB8AC3E}">
        <p14:creationId xmlns:p14="http://schemas.microsoft.com/office/powerpoint/2010/main" xmlns="" val="5624964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942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2A80C90-E41B-43CF-92B5-FDD9DB267EFB}" type="slidenum">
              <a:rPr lang="en-US"/>
              <a:pPr>
                <a:defRPr/>
              </a:pPr>
              <a:t>‹#›</a:t>
            </a:fld>
            <a:endParaRPr lang="en-US"/>
          </a:p>
        </p:txBody>
      </p:sp>
    </p:spTree>
    <p:extLst>
      <p:ext uri="{BB962C8B-B14F-4D97-AF65-F5344CB8AC3E}">
        <p14:creationId xmlns:p14="http://schemas.microsoft.com/office/powerpoint/2010/main" xmlns="" val="13691665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A66FA0-E617-4ECE-9573-CDC9A1D7D34E}" type="slidenum">
              <a:rPr lang="en-US" altLang="en-US"/>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908050" y="4721225"/>
            <a:ext cx="4989513" cy="44719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endParaRPr lang="en-GB" altLang="en-US" smtClean="0"/>
          </a:p>
        </p:txBody>
      </p:sp>
    </p:spTree>
    <p:extLst>
      <p:ext uri="{BB962C8B-B14F-4D97-AF65-F5344CB8AC3E}">
        <p14:creationId xmlns:p14="http://schemas.microsoft.com/office/powerpoint/2010/main" xmlns="" val="237442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23FC1-91C2-4CD7-8B00-91705481558B}" type="slidenum">
              <a:rPr lang="fr-FR" altLang="en-US"/>
              <a:pPr/>
              <a:t>2</a:t>
            </a:fld>
            <a:endParaRPr lang="fr-FR" alt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fr-FR" altLang="en-US" b="1"/>
              <a:t>Structure motrice </a:t>
            </a:r>
            <a:endParaRPr lang="fr-FR" altLang="en-US"/>
          </a:p>
          <a:p>
            <a:r>
              <a:rPr lang="fr-FR" altLang="en-US"/>
              <a:t>Les disciplines de saut peuvent se décomposer en quatre phases principales :  (a) </a:t>
            </a:r>
            <a:r>
              <a:rPr lang="fr-FR" altLang="en-US" b="1" i="1"/>
              <a:t>élan</a:t>
            </a:r>
            <a:r>
              <a:rPr lang="fr-FR" altLang="en-US"/>
              <a:t>, (b) </a:t>
            </a:r>
            <a:r>
              <a:rPr lang="fr-FR" altLang="en-US" b="1" i="1"/>
              <a:t>impulsion</a:t>
            </a:r>
            <a:r>
              <a:rPr lang="fr-FR" altLang="en-US"/>
              <a:t>, (c) </a:t>
            </a:r>
            <a:r>
              <a:rPr lang="fr-FR" altLang="en-US" b="1" i="1"/>
              <a:t>envol</a:t>
            </a:r>
            <a:r>
              <a:rPr lang="fr-FR" altLang="en-US"/>
              <a:t> et (d) </a:t>
            </a:r>
            <a:r>
              <a:rPr lang="fr-FR" altLang="en-US" b="1" i="1"/>
              <a:t>réception</a:t>
            </a:r>
            <a:r>
              <a:rPr lang="fr-FR" altLang="en-US"/>
              <a:t>. Pour le triple saut la séquence d’impulsion-envol-réception se répète trois fois. Pour la perche les quatre phases s’appliquent mais leur structure est modifiée par les entraîneurs pour prendre en compte les mouvements supplémentaires que font les athlètes à cause de la perche.    </a:t>
            </a:r>
          </a:p>
          <a:p>
            <a:r>
              <a:rPr lang="fr-FR" altLang="en-US"/>
              <a:t>La course d’élan génère de la vitesse horizontale. Pour la longueur, le triple saut et le perche, le résultat final est largement tributaire du niveau de vitesse horizontale à l’impulsion, donc l’objectif des athlètes est de s’approcher lors de leur course d’élan de leur vitesse maximum. Pour le saut en hauteur, la vitesse horizontale est de moindre importance quant au résultat final, là l’objectif de l’athlète est d’atteindre la vitesse plutôt optimale que maximale dans sa course d’élan. La course d’élan comprend également la préparation à l’impulsion. Il est vital, donc, que la vitesse de course soit appropriée afin que l’athlète soit capable de l’utiliser à l’impulsion et qu’il en ai le contrôle. </a:t>
            </a:r>
          </a:p>
        </p:txBody>
      </p:sp>
    </p:spTree>
    <p:extLst>
      <p:ext uri="{BB962C8B-B14F-4D97-AF65-F5344CB8AC3E}">
        <p14:creationId xmlns:p14="http://schemas.microsoft.com/office/powerpoint/2010/main" xmlns="" val="280059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DC931-BA15-4180-88E3-07C2AE300C2E}" type="slidenum">
              <a:rPr lang="fr-FR" altLang="en-US"/>
              <a:pPr/>
              <a:t>3</a:t>
            </a:fld>
            <a:endParaRPr lang="fr-FR" alt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fr-FR" altLang="en-US"/>
              <a:t>Les caractéristiques d’une bonne course d’élan dans toutes les disciplines sont :</a:t>
            </a:r>
          </a:p>
          <a:p>
            <a:r>
              <a:rPr lang="fr-FR" altLang="en-US"/>
              <a:t>Elle est rapide</a:t>
            </a:r>
          </a:p>
          <a:p>
            <a:r>
              <a:rPr lang="fr-FR" altLang="en-US"/>
              <a:t>Elle est précise et compatible avec l’épreuve</a:t>
            </a:r>
          </a:p>
          <a:p>
            <a:r>
              <a:rPr lang="fr-FR" altLang="en-US"/>
              <a:t>Elle prépare l’athlète à une impulsion puissante</a:t>
            </a:r>
          </a:p>
        </p:txBody>
      </p:sp>
    </p:spTree>
    <p:extLst>
      <p:ext uri="{BB962C8B-B14F-4D97-AF65-F5344CB8AC3E}">
        <p14:creationId xmlns:p14="http://schemas.microsoft.com/office/powerpoint/2010/main" xmlns="" val="99762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7E627-CF6F-4B23-ABE1-F1B853685CA9}" type="slidenum">
              <a:rPr lang="fr-FR" altLang="en-US"/>
              <a:pPr/>
              <a:t>4</a:t>
            </a:fld>
            <a:endParaRPr lang="fr-FR" alt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fr-FR" altLang="en-US"/>
              <a:t>Dans la phase d’impulsion la trajectoire d’envol du corps de l’athlète (et donc la distance ou la hauteur maximum de l’envol) est déterminée. Plus clairement l’impulsion est d’une importance critique dans les épreuves de saut. Les objectifs de l’athlète durant cette phase sont (a) de s’assurer que son centre de masse est aussi haut que possible au moment de l’impulsion, (b) d’ajouter la vitesse verticale </a:t>
            </a:r>
            <a:r>
              <a:rPr lang="fr-FR" altLang="en-US" b="1"/>
              <a:t>maximum</a:t>
            </a:r>
            <a:r>
              <a:rPr lang="fr-FR" altLang="en-US"/>
              <a:t> à la vitesse horizontale générée par la course d’élan et (c) impulser avec un angle optimal. Pour (b) et (c) les conditions optimales varient en fonction de l’épreuve et de la technique utilisée par l’athlète. </a:t>
            </a:r>
          </a:p>
          <a:p>
            <a:r>
              <a:rPr lang="fr-FR" altLang="en-US"/>
              <a:t>Les caractéristiques d’une impulsion efficace sont : </a:t>
            </a:r>
          </a:p>
          <a:p>
            <a:r>
              <a:rPr lang="fr-FR" altLang="en-US"/>
              <a:t>L’athlète doit être “grand”</a:t>
            </a:r>
          </a:p>
          <a:p>
            <a:r>
              <a:rPr lang="fr-FR" altLang="en-US"/>
              <a:t>Le pied d’impulsion de pose fermement en une rapide action de “griffé” – il n’est pas collé au sol et ne freine donc pas l’action. </a:t>
            </a:r>
          </a:p>
          <a:p>
            <a:r>
              <a:rPr lang="fr-FR" altLang="en-US"/>
              <a:t>Le genou de la jambe libre est poussé ou pointé en avant des hanches.</a:t>
            </a:r>
          </a:p>
          <a:p>
            <a:r>
              <a:rPr lang="fr-FR" altLang="en-US"/>
              <a:t>Les articulations de la hanche, du genou et de la cheville sont en extension complète.</a:t>
            </a:r>
          </a:p>
        </p:txBody>
      </p:sp>
    </p:spTree>
    <p:extLst>
      <p:ext uri="{BB962C8B-B14F-4D97-AF65-F5344CB8AC3E}">
        <p14:creationId xmlns:p14="http://schemas.microsoft.com/office/powerpoint/2010/main" xmlns="" val="196673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A0036-AB32-42AB-A06B-AD98B4782909}" type="slidenum">
              <a:rPr lang="fr-FR" altLang="en-US"/>
              <a:pPr/>
              <a:t>5</a:t>
            </a:fld>
            <a:endParaRPr lang="fr-FR" alt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fr-FR" altLang="en-US"/>
              <a:t>Dans la phase d’envol du saut en longueur et dans les trois phases d’envol du triple-saut les objectifs de l’athlète sont d’éviter tout ce qui pourrait perturber la trajectoire et la position du corps à la réception. Dans la phase d’envol du saut en hauteur et à la perche, l’athlète doit éviter tout ce qui pourrait réduire la hauteur de sa trajectoire et assurer le franchissement de la barre. A la perche, les objectifs incluent également la maximisation de la force additionnelle fournie par la perche. </a:t>
            </a:r>
          </a:p>
        </p:txBody>
      </p:sp>
    </p:spTree>
    <p:extLst>
      <p:ext uri="{BB962C8B-B14F-4D97-AF65-F5344CB8AC3E}">
        <p14:creationId xmlns:p14="http://schemas.microsoft.com/office/powerpoint/2010/main" xmlns="" val="47082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BC813-C45C-4E2D-8853-D922B8184491}" type="slidenum">
              <a:rPr lang="fr-FR" altLang="en-US"/>
              <a:pPr/>
              <a:t>6</a:t>
            </a:fld>
            <a:endParaRPr lang="fr-FR"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pPr marL="457200" indent="-457200" algn="just">
              <a:buFont typeface="Arial" panose="020B0604020202020204" pitchFamily="34" charset="0"/>
              <a:buChar char="•"/>
            </a:pPr>
            <a:r>
              <a:rPr lang="en-GB" altLang="en-US" sz="1200" dirty="0" smtClean="0"/>
              <a:t>To </a:t>
            </a:r>
            <a:r>
              <a:rPr lang="en-GB" altLang="en-US" sz="1200" b="1" dirty="0" smtClean="0"/>
              <a:t>secure</a:t>
            </a:r>
            <a:r>
              <a:rPr lang="en-GB" altLang="en-US" sz="1200" dirty="0" smtClean="0"/>
              <a:t> the touchdown </a:t>
            </a:r>
          </a:p>
          <a:p>
            <a:pPr marL="0" indent="0" algn="just"/>
            <a:r>
              <a:rPr lang="en-GB" altLang="en-US" sz="1200" dirty="0" smtClean="0"/>
              <a:t>     – ground or landing mat.</a:t>
            </a:r>
          </a:p>
          <a:p>
            <a:pPr marL="457200" indent="-457200" algn="just">
              <a:buFont typeface="Arial" panose="020B0604020202020204" pitchFamily="34" charset="0"/>
              <a:buChar char="•"/>
            </a:pPr>
            <a:r>
              <a:rPr lang="en-GB" altLang="en-US" sz="1200" dirty="0" smtClean="0"/>
              <a:t>LJ &amp; TJ</a:t>
            </a:r>
          </a:p>
          <a:p>
            <a:pPr marL="0" indent="0" algn="just"/>
            <a:r>
              <a:rPr lang="en-GB" altLang="en-US" sz="1200" dirty="0" smtClean="0"/>
              <a:t>     – </a:t>
            </a:r>
            <a:r>
              <a:rPr lang="en-GB" altLang="en-US" sz="1200" b="1" dirty="0" smtClean="0"/>
              <a:t>Minimise</a:t>
            </a:r>
            <a:r>
              <a:rPr lang="en-GB" altLang="en-US" sz="1200" dirty="0" smtClean="0"/>
              <a:t> the “loss upon landing” (LUL).</a:t>
            </a:r>
          </a:p>
          <a:p>
            <a:pPr marL="457200" indent="-457200" algn="just">
              <a:buFont typeface="Arial" panose="020B0604020202020204" pitchFamily="34" charset="0"/>
              <a:buChar char="•"/>
            </a:pPr>
            <a:r>
              <a:rPr lang="en-GB" altLang="en-US" sz="1200" b="1" dirty="0" smtClean="0"/>
              <a:t>Loss upon landing</a:t>
            </a:r>
            <a:r>
              <a:rPr lang="en-GB" altLang="en-US" sz="1200" dirty="0" smtClean="0"/>
              <a:t>: distance in between the first break in the sand behind the take off line by the jumper </a:t>
            </a:r>
          </a:p>
          <a:p>
            <a:pPr marL="0" indent="0" algn="just"/>
            <a:r>
              <a:rPr lang="en-GB" altLang="en-US" sz="1200" dirty="0" smtClean="0"/>
              <a:t>     and the theoretical </a:t>
            </a:r>
          </a:p>
          <a:p>
            <a:pPr marL="0" indent="0" algn="just"/>
            <a:r>
              <a:rPr lang="en-GB" altLang="en-US" sz="1200" dirty="0" smtClean="0"/>
              <a:t>     landing point of the </a:t>
            </a:r>
          </a:p>
          <a:p>
            <a:pPr marL="0" indent="0" algn="just"/>
            <a:r>
              <a:rPr lang="en-GB" altLang="en-US" sz="1200" dirty="0" smtClean="0"/>
              <a:t>     CM in the sand. </a:t>
            </a:r>
            <a:endParaRPr lang="en-GB" altLang="en-US" sz="1200" dirty="0"/>
          </a:p>
        </p:txBody>
      </p:sp>
    </p:spTree>
    <p:extLst>
      <p:ext uri="{BB962C8B-B14F-4D97-AF65-F5344CB8AC3E}">
        <p14:creationId xmlns:p14="http://schemas.microsoft.com/office/powerpoint/2010/main" xmlns="" val="2886478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901212-1E25-40D6-9093-81CBF5560E39}" type="slidenum">
              <a:rPr lang="fr-FR" altLang="en-US"/>
              <a:pPr/>
              <a:t>7</a:t>
            </a:fld>
            <a:endParaRPr lang="fr-FR" alt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fr-FR" altLang="en-US"/>
              <a:t>La méthode globale et la méthode analytique sont les deux moyens d’apprentissage les plus couramment utilisés pour les sauts. On devra se concentrer sur les points suivants :</a:t>
            </a:r>
          </a:p>
          <a:p>
            <a:r>
              <a:rPr lang="fr-FR" altLang="en-US"/>
              <a:t> </a:t>
            </a:r>
          </a:p>
          <a:p>
            <a:r>
              <a:rPr lang="fr-FR" altLang="en-US"/>
              <a:t>Impulsion après course d’élan</a:t>
            </a:r>
          </a:p>
          <a:p>
            <a:r>
              <a:rPr lang="fr-FR" altLang="en-US"/>
              <a:t>Mouvements dans la phase d’envol</a:t>
            </a:r>
          </a:p>
          <a:p>
            <a:r>
              <a:rPr lang="fr-FR" altLang="en-US"/>
              <a:t>Réception</a:t>
            </a:r>
          </a:p>
        </p:txBody>
      </p:sp>
    </p:spTree>
    <p:extLst>
      <p:ext uri="{BB962C8B-B14F-4D97-AF65-F5344CB8AC3E}">
        <p14:creationId xmlns:p14="http://schemas.microsoft.com/office/powerpoint/2010/main" xmlns="" val="178926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2B22E-2D3D-420E-87AF-4F120D70C642}" type="slidenum">
              <a:rPr lang="fr-FR" altLang="en-US"/>
              <a:pPr/>
              <a:t>8</a:t>
            </a:fld>
            <a:endParaRPr lang="fr-FR" alt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fr-FR" altLang="en-US"/>
          </a:p>
          <a:p>
            <a:r>
              <a:rPr lang="fr-FR" altLang="en-US" b="1"/>
              <a:t>Note:</a:t>
            </a:r>
            <a:r>
              <a:rPr lang="fr-FR" altLang="en-US"/>
              <a:t> Sachez que tous les exercices de saut impliquent de lourdes contraintes mécaniques sur tout le corps et plus particulièrement, sur les articulations du pied, de la cheville et du genou. Par conséquent éviter toute surcharge.</a:t>
            </a:r>
          </a:p>
        </p:txBody>
      </p:sp>
    </p:spTree>
    <p:extLst>
      <p:ext uri="{BB962C8B-B14F-4D97-AF65-F5344CB8AC3E}">
        <p14:creationId xmlns:p14="http://schemas.microsoft.com/office/powerpoint/2010/main" xmlns="" val="902478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7702" y="3646488"/>
            <a:ext cx="7016750" cy="406400"/>
          </a:xfrm>
        </p:spPr>
        <p:txBody>
          <a:bodyPr anchor="ctr"/>
          <a:lstStyle>
            <a:lvl1pPr>
              <a:defRPr sz="3600">
                <a:solidFill>
                  <a:srgbClr val="FFD600"/>
                </a:solidFill>
                <a:latin typeface="IAAF Sans Bold" pitchFamily="50" charset="0"/>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2146300" y="4114801"/>
            <a:ext cx="6509412" cy="269875"/>
          </a:xfrm>
        </p:spPr>
        <p:txBody>
          <a:bodyPr/>
          <a:lstStyle>
            <a:lvl1pPr marL="0" indent="0">
              <a:buFontTx/>
              <a:buNone/>
              <a:defRPr sz="2000">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xmlns="" val="2220475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1700212"/>
            <a:ext cx="8576602" cy="304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60400" y="2166937"/>
            <a:ext cx="4204891" cy="1925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60400" y="4244976"/>
            <a:ext cx="4204891" cy="1927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030392" y="2166937"/>
            <a:ext cx="4206610" cy="400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777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0400" y="1676400"/>
            <a:ext cx="8576602" cy="304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60400" y="2143125"/>
            <a:ext cx="4204891" cy="1925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0392" y="2143125"/>
            <a:ext cx="4206610" cy="1925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60400" y="4221164"/>
            <a:ext cx="4204891" cy="1927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0392" y="4221164"/>
            <a:ext cx="4206610" cy="1927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3590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0400" y="1676400"/>
            <a:ext cx="8576602" cy="304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60400" y="2143125"/>
            <a:ext cx="8576602" cy="4005263"/>
          </a:xfrm>
        </p:spPr>
        <p:txBody>
          <a:bodyPr/>
          <a:lstStyle/>
          <a:p>
            <a:pPr lvl="0"/>
            <a:r>
              <a:rPr lang="en-US" noProof="0" smtClean="0"/>
              <a:t>Click icon to add chart</a:t>
            </a:r>
          </a:p>
        </p:txBody>
      </p:sp>
    </p:spTree>
    <p:extLst>
      <p:ext uri="{BB962C8B-B14F-4D97-AF65-F5344CB8AC3E}">
        <p14:creationId xmlns:p14="http://schemas.microsoft.com/office/powerpoint/2010/main" xmlns="" val="1209035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1700212"/>
            <a:ext cx="8576602" cy="304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0400" y="2166937"/>
            <a:ext cx="4204891" cy="400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392" y="2166937"/>
            <a:ext cx="4206610" cy="400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48079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0400" y="1676400"/>
            <a:ext cx="8576602" cy="304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60400" y="2143125"/>
            <a:ext cx="8576602" cy="4005263"/>
          </a:xfrm>
        </p:spPr>
        <p:txBody>
          <a:bodyPr/>
          <a:lstStyle/>
          <a:p>
            <a:pPr lvl="0"/>
            <a:r>
              <a:rPr lang="en-US" noProof="0" smtClean="0"/>
              <a:t>Click icon to add table</a:t>
            </a:r>
          </a:p>
        </p:txBody>
      </p:sp>
    </p:spTree>
    <p:extLst>
      <p:ext uri="{BB962C8B-B14F-4D97-AF65-F5344CB8AC3E}">
        <p14:creationId xmlns:p14="http://schemas.microsoft.com/office/powerpoint/2010/main" xmlns="" val="156501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1676400"/>
            <a:ext cx="8576602" cy="304800"/>
          </a:xfrm>
        </p:spPr>
        <p:txBody>
          <a:bodyPr/>
          <a:lstStyle/>
          <a:p>
            <a:r>
              <a:rPr lang="en-US" smtClean="0"/>
              <a:t>Click to edit Master title style</a:t>
            </a:r>
            <a:endParaRPr lang="en-US"/>
          </a:p>
        </p:txBody>
      </p:sp>
      <p:sp>
        <p:nvSpPr>
          <p:cNvPr id="3" name="Content Placeholder 2"/>
          <p:cNvSpPr>
            <a:spLocks noGrp="1"/>
          </p:cNvSpPr>
          <p:nvPr>
            <p:ph idx="1"/>
          </p:nvPr>
        </p:nvSpPr>
        <p:spPr>
          <a:xfrm>
            <a:off x="660400" y="2143125"/>
            <a:ext cx="8576602" cy="400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13329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1676400"/>
            <a:ext cx="8576602"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36589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1676400"/>
            <a:ext cx="8576602" cy="304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2143125"/>
            <a:ext cx="4204891" cy="400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0392" y="2143125"/>
            <a:ext cx="4206610" cy="400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1052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6870" cy="639762"/>
          </a:xfrm>
        </p:spPr>
        <p:txBody>
          <a:bodyPr/>
          <a:lstStyle>
            <a:lvl1pPr marL="0" indent="0" algn="l">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2111" y="1535113"/>
            <a:ext cx="4378590" cy="639762"/>
          </a:xfrm>
        </p:spPr>
        <p:txBody>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75639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4560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60400" y="1600200"/>
            <a:ext cx="866775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Tree>
    <p:extLst>
      <p:ext uri="{BB962C8B-B14F-4D97-AF65-F5344CB8AC3E}">
        <p14:creationId xmlns:p14="http://schemas.microsoft.com/office/powerpoint/2010/main" xmlns="" val="332405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1676400"/>
            <a:ext cx="8576602" cy="304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2143125"/>
            <a:ext cx="4204891" cy="400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0392" y="2143125"/>
            <a:ext cx="4206610" cy="400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479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8999" y="1676400"/>
            <a:ext cx="8576602" cy="304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68999" y="2143125"/>
            <a:ext cx="4204891" cy="1925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8990" y="2143125"/>
            <a:ext cx="4206610" cy="1925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68999" y="4221164"/>
            <a:ext cx="8576602" cy="1927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7231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60400" y="1676400"/>
            <a:ext cx="85772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660400" y="2143125"/>
            <a:ext cx="8577263" cy="400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727"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000">
          <a:solidFill>
            <a:srgbClr val="751013"/>
          </a:solidFill>
          <a:latin typeface="+mj-lt"/>
          <a:ea typeface="+mj-ea"/>
          <a:cs typeface="+mj-cs"/>
        </a:defRPr>
      </a:lvl1pPr>
      <a:lvl2pPr algn="l" rtl="0" eaLnBrk="1" fontAlgn="base" hangingPunct="1">
        <a:spcBef>
          <a:spcPct val="0"/>
        </a:spcBef>
        <a:spcAft>
          <a:spcPct val="0"/>
        </a:spcAft>
        <a:defRPr sz="2000">
          <a:solidFill>
            <a:srgbClr val="751013"/>
          </a:solidFill>
          <a:latin typeface="DIN" pitchFamily="50" charset="0"/>
        </a:defRPr>
      </a:lvl2pPr>
      <a:lvl3pPr algn="l" rtl="0" eaLnBrk="1" fontAlgn="base" hangingPunct="1">
        <a:spcBef>
          <a:spcPct val="0"/>
        </a:spcBef>
        <a:spcAft>
          <a:spcPct val="0"/>
        </a:spcAft>
        <a:defRPr sz="2000">
          <a:solidFill>
            <a:srgbClr val="751013"/>
          </a:solidFill>
          <a:latin typeface="DIN" pitchFamily="50" charset="0"/>
        </a:defRPr>
      </a:lvl3pPr>
      <a:lvl4pPr algn="l" rtl="0" eaLnBrk="1" fontAlgn="base" hangingPunct="1">
        <a:spcBef>
          <a:spcPct val="0"/>
        </a:spcBef>
        <a:spcAft>
          <a:spcPct val="0"/>
        </a:spcAft>
        <a:defRPr sz="2000">
          <a:solidFill>
            <a:srgbClr val="751013"/>
          </a:solidFill>
          <a:latin typeface="DIN" pitchFamily="50" charset="0"/>
        </a:defRPr>
      </a:lvl4pPr>
      <a:lvl5pPr algn="l" rtl="0" eaLnBrk="1" fontAlgn="base" hangingPunct="1">
        <a:spcBef>
          <a:spcPct val="0"/>
        </a:spcBef>
        <a:spcAft>
          <a:spcPct val="0"/>
        </a:spcAft>
        <a:defRPr sz="2000">
          <a:solidFill>
            <a:srgbClr val="751013"/>
          </a:solidFill>
          <a:latin typeface="DIN" pitchFamily="50" charset="0"/>
        </a:defRPr>
      </a:lvl5pPr>
      <a:lvl6pPr marL="457200" algn="l" rtl="0" eaLnBrk="1" fontAlgn="base" hangingPunct="1">
        <a:spcBef>
          <a:spcPct val="0"/>
        </a:spcBef>
        <a:spcAft>
          <a:spcPct val="0"/>
        </a:spcAft>
        <a:defRPr sz="2000">
          <a:solidFill>
            <a:srgbClr val="751013"/>
          </a:solidFill>
          <a:latin typeface="DIN" pitchFamily="50" charset="0"/>
        </a:defRPr>
      </a:lvl6pPr>
      <a:lvl7pPr marL="914400" algn="l" rtl="0" eaLnBrk="1" fontAlgn="base" hangingPunct="1">
        <a:spcBef>
          <a:spcPct val="0"/>
        </a:spcBef>
        <a:spcAft>
          <a:spcPct val="0"/>
        </a:spcAft>
        <a:defRPr sz="2000">
          <a:solidFill>
            <a:srgbClr val="751013"/>
          </a:solidFill>
          <a:latin typeface="DIN" pitchFamily="50" charset="0"/>
        </a:defRPr>
      </a:lvl7pPr>
      <a:lvl8pPr marL="1371600" algn="l" rtl="0" eaLnBrk="1" fontAlgn="base" hangingPunct="1">
        <a:spcBef>
          <a:spcPct val="0"/>
        </a:spcBef>
        <a:spcAft>
          <a:spcPct val="0"/>
        </a:spcAft>
        <a:defRPr sz="2000">
          <a:solidFill>
            <a:srgbClr val="751013"/>
          </a:solidFill>
          <a:latin typeface="DIN" pitchFamily="50" charset="0"/>
        </a:defRPr>
      </a:lvl8pPr>
      <a:lvl9pPr marL="1828800" algn="l" rtl="0" eaLnBrk="1" fontAlgn="base" hangingPunct="1">
        <a:spcBef>
          <a:spcPct val="0"/>
        </a:spcBef>
        <a:spcAft>
          <a:spcPct val="0"/>
        </a:spcAft>
        <a:defRPr sz="2000">
          <a:solidFill>
            <a:srgbClr val="751013"/>
          </a:solidFill>
          <a:latin typeface="DIN" pitchFamily="50" charset="0"/>
        </a:defRPr>
      </a:lvl9pPr>
    </p:titleStyle>
    <p:bodyStyle>
      <a:lvl1pPr marL="342900" indent="-342900" algn="l" rtl="0" eaLnBrk="1" fontAlgn="base" hangingPunct="1">
        <a:spcBef>
          <a:spcPct val="20000"/>
        </a:spcBef>
        <a:spcAft>
          <a:spcPct val="0"/>
        </a:spcAft>
        <a:buClr>
          <a:srgbClr val="751013"/>
        </a:buClr>
        <a:defRPr sz="1600">
          <a:solidFill>
            <a:schemeClr val="tx1"/>
          </a:solidFill>
          <a:latin typeface="+mn-lt"/>
          <a:ea typeface="+mn-ea"/>
          <a:cs typeface="+mn-cs"/>
        </a:defRPr>
      </a:lvl1pPr>
      <a:lvl2pPr marL="742950" indent="-285750" algn="l" rtl="0" eaLnBrk="1" fontAlgn="base" hangingPunct="1">
        <a:spcBef>
          <a:spcPct val="20000"/>
        </a:spcBef>
        <a:spcAft>
          <a:spcPct val="0"/>
        </a:spcAft>
        <a:buClr>
          <a:srgbClr val="751013"/>
        </a:buClr>
        <a:buChar char="•"/>
        <a:defRPr sz="1400">
          <a:solidFill>
            <a:srgbClr val="333333"/>
          </a:solidFill>
          <a:latin typeface="+mn-lt"/>
        </a:defRPr>
      </a:lvl2pPr>
      <a:lvl3pPr marL="1143000" indent="-228600" algn="l" rtl="0" eaLnBrk="1" fontAlgn="base" hangingPunct="1">
        <a:spcBef>
          <a:spcPct val="20000"/>
        </a:spcBef>
        <a:spcAft>
          <a:spcPct val="0"/>
        </a:spcAft>
        <a:buClr>
          <a:srgbClr val="751013"/>
        </a:buClr>
        <a:buChar char="•"/>
        <a:defRPr sz="1400">
          <a:solidFill>
            <a:srgbClr val="4D4D4D"/>
          </a:solidFill>
          <a:latin typeface="+mn-lt"/>
        </a:defRPr>
      </a:lvl3pPr>
      <a:lvl4pPr marL="1600200" indent="-228600" algn="l" rtl="0" eaLnBrk="1" fontAlgn="base" hangingPunct="1">
        <a:spcBef>
          <a:spcPct val="20000"/>
        </a:spcBef>
        <a:spcAft>
          <a:spcPct val="0"/>
        </a:spcAft>
        <a:buClr>
          <a:srgbClr val="751013"/>
        </a:buClr>
        <a:buChar char="•"/>
        <a:defRPr sz="1400">
          <a:solidFill>
            <a:srgbClr val="5F5F5F"/>
          </a:solidFill>
          <a:latin typeface="+mn-lt"/>
        </a:defRPr>
      </a:lvl4pPr>
      <a:lvl5pPr marL="2057400" indent="-228600" algn="l" rtl="0" eaLnBrk="1" fontAlgn="base" hangingPunct="1">
        <a:spcBef>
          <a:spcPct val="20000"/>
        </a:spcBef>
        <a:spcAft>
          <a:spcPct val="0"/>
        </a:spcAft>
        <a:buClr>
          <a:srgbClr val="751013"/>
        </a:buClr>
        <a:buChar char="•"/>
        <a:defRPr sz="1400">
          <a:solidFill>
            <a:srgbClr val="777777"/>
          </a:solidFill>
          <a:latin typeface="+mn-lt"/>
        </a:defRPr>
      </a:lvl5pPr>
      <a:lvl6pPr marL="2514600" indent="-228600" algn="l" rtl="0" eaLnBrk="1" fontAlgn="base" hangingPunct="1">
        <a:spcBef>
          <a:spcPct val="20000"/>
        </a:spcBef>
        <a:spcAft>
          <a:spcPct val="50000"/>
        </a:spcAft>
        <a:buClr>
          <a:srgbClr val="751013"/>
        </a:buClr>
        <a:buChar char="•"/>
        <a:defRPr sz="1400">
          <a:solidFill>
            <a:srgbClr val="777777"/>
          </a:solidFill>
          <a:latin typeface="+mn-lt"/>
        </a:defRPr>
      </a:lvl6pPr>
      <a:lvl7pPr marL="2971800" indent="-228600" algn="l" rtl="0" eaLnBrk="1" fontAlgn="base" hangingPunct="1">
        <a:spcBef>
          <a:spcPct val="20000"/>
        </a:spcBef>
        <a:spcAft>
          <a:spcPct val="50000"/>
        </a:spcAft>
        <a:buClr>
          <a:srgbClr val="751013"/>
        </a:buClr>
        <a:buChar char="•"/>
        <a:defRPr sz="1400">
          <a:solidFill>
            <a:srgbClr val="777777"/>
          </a:solidFill>
          <a:latin typeface="+mn-lt"/>
        </a:defRPr>
      </a:lvl7pPr>
      <a:lvl8pPr marL="3429000" indent="-228600" algn="l" rtl="0" eaLnBrk="1" fontAlgn="base" hangingPunct="1">
        <a:spcBef>
          <a:spcPct val="20000"/>
        </a:spcBef>
        <a:spcAft>
          <a:spcPct val="50000"/>
        </a:spcAft>
        <a:buClr>
          <a:srgbClr val="751013"/>
        </a:buClr>
        <a:buChar char="•"/>
        <a:defRPr sz="1400">
          <a:solidFill>
            <a:srgbClr val="777777"/>
          </a:solidFill>
          <a:latin typeface="+mn-lt"/>
        </a:defRPr>
      </a:lvl8pPr>
      <a:lvl9pPr marL="3886200" indent="-228600" algn="l" rtl="0" eaLnBrk="1" fontAlgn="base" hangingPunct="1">
        <a:spcBef>
          <a:spcPct val="20000"/>
        </a:spcBef>
        <a:spcAft>
          <a:spcPct val="50000"/>
        </a:spcAft>
        <a:buClr>
          <a:srgbClr val="751013"/>
        </a:buClr>
        <a:buChar char="•"/>
        <a:defRPr sz="1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1136576" y="3933056"/>
            <a:ext cx="7632848" cy="1470025"/>
          </a:xfrm>
        </p:spPr>
        <p:txBody>
          <a:bodyPr/>
          <a:lstStyle/>
          <a:p>
            <a:pPr algn="ctr" eaLnBrk="1" hangingPunct="1">
              <a:defRPr/>
            </a:pPr>
            <a:r>
              <a:rPr lang="ar-EG" sz="6000" b="1" dirty="0" smtClean="0">
                <a:solidFill>
                  <a:schemeClr val="bg1"/>
                </a:solidFill>
                <a:latin typeface="Times New Roman" panose="02020603050405020304" pitchFamily="18" charset="0"/>
                <a:cs typeface="Times New Roman" panose="02020603050405020304" pitchFamily="18" charset="0"/>
              </a:rPr>
              <a:t>4.5 أساسيات الوثب</a:t>
            </a:r>
            <a:endParaRPr lang="en-GB" sz="6000" b="1" dirty="0">
              <a:solidFill>
                <a:schemeClr val="bg1"/>
              </a:solidFill>
              <a:latin typeface="Times New Roman" panose="02020603050405020304" pitchFamily="18" charset="0"/>
              <a:cs typeface="Times New Roman" panose="02020603050405020304" pitchFamily="18" charset="0"/>
            </a:endParaRPr>
          </a:p>
        </p:txBody>
      </p:sp>
      <p:sp>
        <p:nvSpPr>
          <p:cNvPr id="123907" name="Rectangle 3"/>
          <p:cNvSpPr>
            <a:spLocks noGrp="1" noChangeArrowheads="1"/>
          </p:cNvSpPr>
          <p:nvPr>
            <p:ph type="subTitle" idx="1"/>
          </p:nvPr>
        </p:nvSpPr>
        <p:spPr>
          <a:xfrm>
            <a:off x="200472" y="188640"/>
            <a:ext cx="6400800" cy="569912"/>
          </a:xfrm>
        </p:spPr>
        <p:txBody>
          <a:bodyPr/>
          <a:lstStyle/>
          <a:p>
            <a:pPr eaLnBrk="1" hangingPunct="1">
              <a:defRPr/>
            </a:pPr>
            <a:r>
              <a:rPr lang="de-DE" dirty="0" smtClean="0">
                <a:effectLst>
                  <a:outerShdw blurRad="38100" dist="38100" dir="2700000" algn="tl">
                    <a:srgbClr val="C0C0C0"/>
                  </a:outerShdw>
                </a:effectLst>
              </a:rPr>
              <a:t>IAAF CECS Level I</a:t>
            </a:r>
            <a:endParaRPr lang="en-US" dirty="0" smtClean="0">
              <a:effectLst>
                <a:outerShdw blurRad="38100" dist="38100" dir="2700000" algn="tl">
                  <a:srgbClr val="C0C0C0"/>
                </a:outerShdw>
              </a:effectLst>
            </a:endParaRPr>
          </a:p>
        </p:txBody>
      </p:sp>
    </p:spTree>
    <p:extLst>
      <p:ext uri="{BB962C8B-B14F-4D97-AF65-F5344CB8AC3E}">
        <p14:creationId xmlns:p14="http://schemas.microsoft.com/office/powerpoint/2010/main" xmlns="" val="2442474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rrowheads="1"/>
          </p:cNvSpPr>
          <p:nvPr>
            <p:ph type="title"/>
          </p:nvPr>
        </p:nvSpPr>
        <p:spPr>
          <a:xfrm>
            <a:off x="344488" y="404664"/>
            <a:ext cx="4738360" cy="360040"/>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342900" lvl="0" indent="-342900" algn="ctr" rtl="1">
              <a:spcBef>
                <a:spcPct val="20000"/>
              </a:spcBef>
            </a:pPr>
            <a:r>
              <a:rPr lang="ar-SA" sz="3600" b="1" dirty="0">
                <a:solidFill>
                  <a:schemeClr val="bg1"/>
                </a:solidFill>
                <a:latin typeface="Times New Roman" panose="02020603050405020304" pitchFamily="18" charset="0"/>
                <a:ea typeface="+mn-ea"/>
                <a:cs typeface="Times New Roman" panose="02020603050405020304" pitchFamily="18" charset="0"/>
              </a:rPr>
              <a:t>مراحل الحركة</a:t>
            </a:r>
            <a:endParaRPr lang="en-GB" sz="3600" b="1" dirty="0">
              <a:solidFill>
                <a:schemeClr val="bg1"/>
              </a:solidFill>
              <a:latin typeface="Times New Roman" panose="02020603050405020304" pitchFamily="18" charset="0"/>
              <a:ea typeface="+mn-ea"/>
              <a:cs typeface="Times New Roman" panose="02020603050405020304" pitchFamily="18" charset="0"/>
            </a:endParaRPr>
          </a:p>
        </p:txBody>
      </p:sp>
      <p:sp>
        <p:nvSpPr>
          <p:cNvPr id="216072" name="Rectangle 8"/>
          <p:cNvSpPr>
            <a:spLocks noGrp="1" noChangeArrowheads="1"/>
          </p:cNvSpPr>
          <p:nvPr>
            <p:ph type="body" idx="1"/>
          </p:nvPr>
        </p:nvSpPr>
        <p:spPr>
          <a:xfrm>
            <a:off x="0" y="1298631"/>
            <a:ext cx="9906000" cy="4053966"/>
          </a:xfrm>
        </p:spPr>
        <p:txBody>
          <a:bodyPr/>
          <a:lstStyle/>
          <a:p>
            <a:pPr>
              <a:buFont typeface="Wingdings" panose="05000000000000000000" pitchFamily="2" charset="2"/>
              <a:buNone/>
            </a:pPr>
            <a:endParaRPr lang="en-GB" altLang="en-US" sz="2000" dirty="0"/>
          </a:p>
          <a:p>
            <a:endParaRPr lang="en-GB" sz="2800" b="1" dirty="0"/>
          </a:p>
          <a:p>
            <a:pPr algn="r" rtl="1"/>
            <a:r>
              <a:rPr lang="ar-SA" sz="2800" b="1" dirty="0">
                <a:cs typeface="Arial" pitchFamily="34" charset="0"/>
              </a:rPr>
              <a:t>يمكن تقسيم حركات مسابقات الوثب إلى أربعة مراحل رئيسية </a:t>
            </a:r>
            <a:r>
              <a:rPr lang="ar-SA" sz="2800" b="1" dirty="0" smtClean="0">
                <a:cs typeface="Arial" pitchFamily="34" charset="0"/>
              </a:rPr>
              <a:t>:</a:t>
            </a:r>
            <a:endParaRPr lang="en-GB" sz="2800" b="1" dirty="0" smtClean="0">
              <a:cs typeface="Arial" pitchFamily="34" charset="0"/>
            </a:endParaRPr>
          </a:p>
          <a:p>
            <a:pPr algn="r" rtl="1"/>
            <a:r>
              <a:rPr lang="ar-EG" sz="2800" b="1" dirty="0"/>
              <a:t>	</a:t>
            </a:r>
            <a:r>
              <a:rPr lang="ar-EG" sz="2800" b="1" dirty="0" smtClean="0"/>
              <a:t> </a:t>
            </a:r>
            <a:r>
              <a:rPr lang="ar-EG" sz="2800" b="1" dirty="0"/>
              <a:t>	</a:t>
            </a:r>
          </a:p>
          <a:p>
            <a:pPr algn="r" rtl="1"/>
            <a:endParaRPr lang="en-GB" sz="2800" b="1" dirty="0"/>
          </a:p>
          <a:p>
            <a:endParaRPr lang="en-GB" altLang="en-US" sz="2800" dirty="0"/>
          </a:p>
          <a:p>
            <a:pPr>
              <a:buFont typeface="Wingdings" panose="05000000000000000000" pitchFamily="2" charset="2"/>
              <a:buNone/>
            </a:pPr>
            <a:endParaRPr lang="en-GB" altLang="en-US" sz="2000" dirty="0" smtClean="0"/>
          </a:p>
          <a:p>
            <a:pPr>
              <a:buFont typeface="Wingdings" panose="05000000000000000000" pitchFamily="2" charset="2"/>
              <a:buNone/>
            </a:pPr>
            <a:endParaRPr lang="ar-EG" altLang="en-US" sz="2000" dirty="0" smtClean="0"/>
          </a:p>
          <a:p>
            <a:pPr>
              <a:buFont typeface="Wingdings" panose="05000000000000000000" pitchFamily="2" charset="2"/>
              <a:buNone/>
            </a:pPr>
            <a:endParaRPr lang="en-GB" altLang="en-US" sz="2000" dirty="0"/>
          </a:p>
          <a:p>
            <a:pPr algn="ctr" rtl="1"/>
            <a:r>
              <a:rPr lang="en-GB" altLang="en-US" sz="2800" dirty="0" smtClean="0"/>
              <a:t>	</a:t>
            </a:r>
            <a:r>
              <a:rPr lang="ar-EG" altLang="en-US" sz="2800" dirty="0" smtClean="0"/>
              <a:t>                   </a:t>
            </a:r>
            <a:r>
              <a:rPr lang="ar-EG" sz="2800" b="1" dirty="0" smtClean="0"/>
              <a:t> الهبوط               الطيران           الإرتقاء              الإقتراب     </a:t>
            </a:r>
            <a:endParaRPr lang="ar-EG" sz="2800" b="1" dirty="0"/>
          </a:p>
        </p:txBody>
      </p:sp>
      <p:pic>
        <p:nvPicPr>
          <p:cNvPr id="216076" name="Picture 12" descr="longueurstr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6536" y="2996952"/>
            <a:ext cx="7964064" cy="2355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3"/>
          <p:cNvSpPr txBox="1">
            <a:spLocks/>
          </p:cNvSpPr>
          <p:nvPr/>
        </p:nvSpPr>
        <p:spPr>
          <a:xfrm>
            <a:off x="2842419" y="6529983"/>
            <a:ext cx="4326903" cy="172293"/>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600" dirty="0" smtClean="0"/>
              <a:t>IAAF CECS Level I Coaching Theory</a:t>
            </a:r>
            <a:endParaRPr lang="en-US" sz="1600" dirty="0"/>
          </a:p>
        </p:txBody>
      </p:sp>
      <p:sp>
        <p:nvSpPr>
          <p:cNvPr id="14" name="TextBox 13"/>
          <p:cNvSpPr txBox="1"/>
          <p:nvPr/>
        </p:nvSpPr>
        <p:spPr>
          <a:xfrm>
            <a:off x="9129464" y="6581001"/>
            <a:ext cx="776536" cy="276999"/>
          </a:xfrm>
          <a:prstGeom prst="rect">
            <a:avLst/>
          </a:prstGeom>
          <a:noFill/>
        </p:spPr>
        <p:txBody>
          <a:bodyPr wrap="square" rtlCol="0">
            <a:spAutoFit/>
          </a:bodyPr>
          <a:lstStyle/>
          <a:p>
            <a:r>
              <a:rPr lang="en-US" sz="1200" dirty="0" smtClean="0"/>
              <a:t>4.5 / 8</a:t>
            </a:r>
          </a:p>
        </p:txBody>
      </p:sp>
      <p:sp>
        <p:nvSpPr>
          <p:cNvPr id="16" name="AutoShape 9"/>
          <p:cNvSpPr>
            <a:spLocks noChangeArrowheads="1"/>
          </p:cNvSpPr>
          <p:nvPr/>
        </p:nvSpPr>
        <p:spPr bwMode="auto">
          <a:xfrm>
            <a:off x="3791526" y="5418901"/>
            <a:ext cx="504056" cy="314355"/>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endParaRPr lang="en-US"/>
          </a:p>
        </p:txBody>
      </p:sp>
      <p:sp>
        <p:nvSpPr>
          <p:cNvPr id="17" name="AutoShape 9"/>
          <p:cNvSpPr>
            <a:spLocks noChangeArrowheads="1"/>
          </p:cNvSpPr>
          <p:nvPr/>
        </p:nvSpPr>
        <p:spPr bwMode="auto">
          <a:xfrm>
            <a:off x="1712640" y="5418901"/>
            <a:ext cx="504056" cy="314355"/>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endParaRPr lang="en-US"/>
          </a:p>
        </p:txBody>
      </p:sp>
      <p:sp>
        <p:nvSpPr>
          <p:cNvPr id="18" name="AutoShape 9"/>
          <p:cNvSpPr>
            <a:spLocks noChangeArrowheads="1"/>
          </p:cNvSpPr>
          <p:nvPr/>
        </p:nvSpPr>
        <p:spPr bwMode="auto">
          <a:xfrm>
            <a:off x="5519718" y="5418901"/>
            <a:ext cx="504056" cy="314355"/>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endParaRPr lang="en-US"/>
          </a:p>
        </p:txBody>
      </p:sp>
    </p:spTree>
    <p:extLst>
      <p:ext uri="{BB962C8B-B14F-4D97-AF65-F5344CB8AC3E}">
        <p14:creationId xmlns:p14="http://schemas.microsoft.com/office/powerpoint/2010/main" xmlns="" val="4664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6072">
                                            <p:txEl>
                                              <p:pRg st="2" end="2"/>
                                            </p:txEl>
                                          </p:spTgt>
                                        </p:tgtEl>
                                        <p:attrNameLst>
                                          <p:attrName>style.visibility</p:attrName>
                                        </p:attrNameLst>
                                      </p:cBhvr>
                                      <p:to>
                                        <p:strVal val="visible"/>
                                      </p:to>
                                    </p:set>
                                    <p:anim calcmode="lin" valueType="num">
                                      <p:cBhvr additive="base">
                                        <p:cTn id="7" dur="500" fill="hold"/>
                                        <p:tgtEl>
                                          <p:spTgt spid="21607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6072">
                                            <p:txEl>
                                              <p:pRg st="9" end="9"/>
                                            </p:txEl>
                                          </p:spTgt>
                                        </p:tgtEl>
                                        <p:attrNameLst>
                                          <p:attrName>style.visibility</p:attrName>
                                        </p:attrNameLst>
                                      </p:cBhvr>
                                      <p:to>
                                        <p:strVal val="visible"/>
                                      </p:to>
                                    </p:set>
                                    <p:anim calcmode="lin" valueType="num">
                                      <p:cBhvr additive="base">
                                        <p:cTn id="13" dur="500" fill="hold"/>
                                        <p:tgtEl>
                                          <p:spTgt spid="216072">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72">
                                            <p:txEl>
                                              <p:pRg st="9" end="9"/>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a:xfrm>
            <a:off x="416496" y="332656"/>
            <a:ext cx="5040560" cy="504056"/>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342900" lvl="0" indent="-342900" algn="ctr" rtl="1">
              <a:spcBef>
                <a:spcPct val="20000"/>
              </a:spcBef>
            </a:pPr>
            <a:r>
              <a:rPr lang="ar-SA" sz="4400" b="1" dirty="0">
                <a:solidFill>
                  <a:schemeClr val="bg1"/>
                </a:solidFill>
                <a:latin typeface="Times New Roman" panose="02020603050405020304" pitchFamily="18" charset="0"/>
                <a:ea typeface="+mn-ea"/>
                <a:cs typeface="Times New Roman" panose="02020603050405020304" pitchFamily="18" charset="0"/>
              </a:rPr>
              <a:t>الإقتراب </a:t>
            </a:r>
            <a:endParaRPr lang="en-GB" sz="4400" b="1" dirty="0">
              <a:solidFill>
                <a:schemeClr val="bg1"/>
              </a:solidFill>
              <a:latin typeface="Times New Roman" panose="02020603050405020304" pitchFamily="18" charset="0"/>
              <a:ea typeface="+mn-ea"/>
              <a:cs typeface="Times New Roman" panose="02020603050405020304" pitchFamily="18" charset="0"/>
            </a:endParaRPr>
          </a:p>
        </p:txBody>
      </p:sp>
      <p:sp>
        <p:nvSpPr>
          <p:cNvPr id="217097" name="Rectangle 9"/>
          <p:cNvSpPr>
            <a:spLocks noGrp="1" noChangeArrowheads="1"/>
          </p:cNvSpPr>
          <p:nvPr>
            <p:ph type="body" idx="1"/>
          </p:nvPr>
        </p:nvSpPr>
        <p:spPr>
          <a:xfrm>
            <a:off x="390373" y="1844824"/>
            <a:ext cx="8576602" cy="4005263"/>
          </a:xfrm>
        </p:spPr>
        <p:txBody>
          <a:bodyPr/>
          <a:lstStyle/>
          <a:p>
            <a:endParaRPr lang="en-GB" sz="2400" b="1" dirty="0"/>
          </a:p>
          <a:p>
            <a:pPr marL="0" indent="0" algn="r" rtl="1"/>
            <a:r>
              <a:rPr lang="ar-SA" sz="3600" b="1" dirty="0">
                <a:latin typeface="Times New Roman" pitchFamily="18" charset="0"/>
                <a:cs typeface="Times New Roman" pitchFamily="18" charset="0"/>
              </a:rPr>
              <a:t>مواصفات الإقتراب الجيد هى </a:t>
            </a:r>
            <a:r>
              <a:rPr lang="en-GB" sz="3600" b="1" dirty="0">
                <a:latin typeface="Times New Roman" pitchFamily="18" charset="0"/>
                <a:cs typeface="Times New Roman" pitchFamily="18" charset="0"/>
              </a:rPr>
              <a:t>:</a:t>
            </a:r>
          </a:p>
          <a:p>
            <a:endParaRPr lang="en-GB" sz="3600" dirty="0">
              <a:latin typeface="Times New Roman" panose="02020603050405020304" pitchFamily="18" charset="0"/>
              <a:cs typeface="Times New Roman" panose="02020603050405020304" pitchFamily="18" charset="0"/>
            </a:endParaRPr>
          </a:p>
          <a:p>
            <a:pPr lvl="1" algn="r" rtl="1"/>
            <a:r>
              <a:rPr lang="ar-SA" sz="3600" b="1" dirty="0">
                <a:latin typeface="Times New Roman" pitchFamily="18" charset="0"/>
                <a:cs typeface="Times New Roman" pitchFamily="18" charset="0"/>
              </a:rPr>
              <a:t>السرعة </a:t>
            </a:r>
            <a:r>
              <a:rPr lang="ar-EG" sz="3600" b="1" dirty="0" smtClean="0">
                <a:latin typeface="Times New Roman" pitchFamily="18" charset="0"/>
                <a:cs typeface="Times New Roman" pitchFamily="18" charset="0"/>
              </a:rPr>
              <a:t>المثالية / المتحكم فيها</a:t>
            </a:r>
            <a:endParaRPr lang="en-GB" sz="3600" b="1" dirty="0">
              <a:latin typeface="Times New Roman" pitchFamily="18" charset="0"/>
              <a:cs typeface="Times New Roman" pitchFamily="18" charset="0"/>
            </a:endParaRPr>
          </a:p>
          <a:p>
            <a:pPr lvl="1" algn="r" rtl="1"/>
            <a:r>
              <a:rPr lang="ar-SA" sz="3600" b="1" dirty="0">
                <a:latin typeface="Times New Roman" pitchFamily="18" charset="0"/>
                <a:cs typeface="Times New Roman" pitchFamily="18" charset="0"/>
              </a:rPr>
              <a:t>الدقة </a:t>
            </a:r>
            <a:r>
              <a:rPr lang="ar-EG" sz="3600" b="1" dirty="0">
                <a:latin typeface="Times New Roman" pitchFamily="18" charset="0"/>
                <a:cs typeface="Times New Roman" pitchFamily="18" charset="0"/>
              </a:rPr>
              <a:t>القصوى</a:t>
            </a:r>
            <a:endParaRPr lang="en-GB" sz="3600" b="1" dirty="0">
              <a:latin typeface="Times New Roman" pitchFamily="18" charset="0"/>
              <a:cs typeface="Times New Roman" pitchFamily="18" charset="0"/>
            </a:endParaRPr>
          </a:p>
          <a:p>
            <a:pPr lvl="1" algn="r" rtl="1"/>
            <a:r>
              <a:rPr lang="ar-SA" sz="3600" b="1" dirty="0">
                <a:latin typeface="Times New Roman" pitchFamily="18" charset="0"/>
                <a:cs typeface="Times New Roman" pitchFamily="18" charset="0"/>
              </a:rPr>
              <a:t>إعداد اللاعب ل</a:t>
            </a:r>
            <a:r>
              <a:rPr lang="ar-EG" sz="3600" b="1" dirty="0">
                <a:latin typeface="Times New Roman" pitchFamily="18" charset="0"/>
                <a:cs typeface="Times New Roman" pitchFamily="18" charset="0"/>
              </a:rPr>
              <a:t>إ</a:t>
            </a:r>
            <a:r>
              <a:rPr lang="ar-SA" sz="3600" b="1" dirty="0">
                <a:latin typeface="Times New Roman" pitchFamily="18" charset="0"/>
                <a:cs typeface="Times New Roman" pitchFamily="18" charset="0"/>
              </a:rPr>
              <a:t>رتقاء قو</a:t>
            </a:r>
            <a:r>
              <a:rPr lang="ar-EG" sz="3600" b="1" dirty="0">
                <a:latin typeface="Times New Roman" pitchFamily="18" charset="0"/>
                <a:cs typeface="Times New Roman" pitchFamily="18" charset="0"/>
              </a:rPr>
              <a:t>ي</a:t>
            </a:r>
            <a:r>
              <a:rPr lang="ar-SA" sz="3600" b="1" dirty="0">
                <a:latin typeface="Times New Roman" pitchFamily="18" charset="0"/>
                <a:cs typeface="Times New Roman" pitchFamily="18" charset="0"/>
              </a:rPr>
              <a:t> </a:t>
            </a:r>
            <a:endParaRPr lang="en-GB" sz="3600" b="1" dirty="0">
              <a:latin typeface="Times New Roman" pitchFamily="18" charset="0"/>
              <a:cs typeface="Times New Roman" pitchFamily="18" charset="0"/>
            </a:endParaRPr>
          </a:p>
        </p:txBody>
      </p:sp>
      <p:pic>
        <p:nvPicPr>
          <p:cNvPr id="217098" name="Picture 10" descr="L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2520" y="2348880"/>
            <a:ext cx="3023774" cy="3712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3"/>
          <p:cNvSpPr txBox="1">
            <a:spLocks/>
          </p:cNvSpPr>
          <p:nvPr/>
        </p:nvSpPr>
        <p:spPr>
          <a:xfrm>
            <a:off x="2842419" y="6529983"/>
            <a:ext cx="4326903" cy="172293"/>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600" dirty="0" smtClean="0"/>
              <a:t>IAAF CECS Level I Coaching Theory</a:t>
            </a:r>
            <a:endParaRPr lang="en-US" sz="1600" dirty="0"/>
          </a:p>
        </p:txBody>
      </p:sp>
      <p:sp>
        <p:nvSpPr>
          <p:cNvPr id="8" name="TextBox 7"/>
          <p:cNvSpPr txBox="1"/>
          <p:nvPr/>
        </p:nvSpPr>
        <p:spPr>
          <a:xfrm>
            <a:off x="9129464" y="6581001"/>
            <a:ext cx="776536" cy="276999"/>
          </a:xfrm>
          <a:prstGeom prst="rect">
            <a:avLst/>
          </a:prstGeom>
          <a:noFill/>
        </p:spPr>
        <p:txBody>
          <a:bodyPr wrap="square" rtlCol="0">
            <a:spAutoFit/>
          </a:bodyPr>
          <a:lstStyle/>
          <a:p>
            <a:r>
              <a:rPr lang="en-US" sz="1200" dirty="0" smtClean="0"/>
              <a:t>4.5 / 9</a:t>
            </a:r>
          </a:p>
        </p:txBody>
      </p:sp>
    </p:spTree>
    <p:extLst>
      <p:ext uri="{BB962C8B-B14F-4D97-AF65-F5344CB8AC3E}">
        <p14:creationId xmlns:p14="http://schemas.microsoft.com/office/powerpoint/2010/main" xmlns="" val="122688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7097">
                                            <p:txEl>
                                              <p:pRg st="1" end="1"/>
                                            </p:txEl>
                                          </p:spTgt>
                                        </p:tgtEl>
                                        <p:attrNameLst>
                                          <p:attrName>style.visibility</p:attrName>
                                        </p:attrNameLst>
                                      </p:cBhvr>
                                      <p:to>
                                        <p:strVal val="visible"/>
                                      </p:to>
                                    </p:set>
                                    <p:anim calcmode="lin" valueType="num">
                                      <p:cBhvr additive="base">
                                        <p:cTn id="7" dur="500" fill="hold"/>
                                        <p:tgtEl>
                                          <p:spTgt spid="21709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70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7097">
                                            <p:txEl>
                                              <p:pRg st="3" end="3"/>
                                            </p:txEl>
                                          </p:spTgt>
                                        </p:tgtEl>
                                        <p:attrNameLst>
                                          <p:attrName>style.visibility</p:attrName>
                                        </p:attrNameLst>
                                      </p:cBhvr>
                                      <p:to>
                                        <p:strVal val="visible"/>
                                      </p:to>
                                    </p:set>
                                    <p:anim calcmode="lin" valueType="num">
                                      <p:cBhvr additive="base">
                                        <p:cTn id="13" dur="500" fill="hold"/>
                                        <p:tgtEl>
                                          <p:spTgt spid="21709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70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7097">
                                            <p:txEl>
                                              <p:pRg st="4" end="4"/>
                                            </p:txEl>
                                          </p:spTgt>
                                        </p:tgtEl>
                                        <p:attrNameLst>
                                          <p:attrName>style.visibility</p:attrName>
                                        </p:attrNameLst>
                                      </p:cBhvr>
                                      <p:to>
                                        <p:strVal val="visible"/>
                                      </p:to>
                                    </p:set>
                                    <p:anim calcmode="lin" valueType="num">
                                      <p:cBhvr additive="base">
                                        <p:cTn id="19" dur="500" fill="hold"/>
                                        <p:tgtEl>
                                          <p:spTgt spid="21709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709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7097">
                                            <p:txEl>
                                              <p:pRg st="5" end="5"/>
                                            </p:txEl>
                                          </p:spTgt>
                                        </p:tgtEl>
                                        <p:attrNameLst>
                                          <p:attrName>style.visibility</p:attrName>
                                        </p:attrNameLst>
                                      </p:cBhvr>
                                      <p:to>
                                        <p:strVal val="visible"/>
                                      </p:to>
                                    </p:set>
                                    <p:anim calcmode="lin" valueType="num">
                                      <p:cBhvr additive="base">
                                        <p:cTn id="25" dur="500" fill="hold"/>
                                        <p:tgtEl>
                                          <p:spTgt spid="21709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709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a:xfrm>
            <a:off x="483261" y="378197"/>
            <a:ext cx="4253715" cy="602531"/>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gn="ctr"/>
            <a:r>
              <a:rPr lang="ar-SA" sz="4800" b="1" dirty="0">
                <a:solidFill>
                  <a:schemeClr val="bg1"/>
                </a:solidFill>
                <a:latin typeface="Times New Roman" panose="02020603050405020304" pitchFamily="18" charset="0"/>
                <a:cs typeface="Times New Roman" panose="02020603050405020304" pitchFamily="18" charset="0"/>
              </a:rPr>
              <a:t>الإرتقاء </a:t>
            </a:r>
            <a:r>
              <a:rPr lang="ar-SA" sz="4800" b="1" u="sng" dirty="0">
                <a:latin typeface="Times New Roman" panose="02020603050405020304" pitchFamily="18" charset="0"/>
                <a:cs typeface="Times New Roman" panose="02020603050405020304" pitchFamily="18" charset="0"/>
              </a:rPr>
              <a:t/>
            </a:r>
            <a:br>
              <a:rPr lang="ar-SA" sz="4800" b="1" u="sng" dirty="0">
                <a:latin typeface="Times New Roman" panose="02020603050405020304" pitchFamily="18" charset="0"/>
                <a:cs typeface="Times New Roman" panose="02020603050405020304" pitchFamily="18" charset="0"/>
              </a:rPr>
            </a:br>
            <a:r>
              <a:rPr lang="en-GB" altLang="en-US" sz="3600" kern="1200" dirty="0">
                <a:solidFill>
                  <a:srgbClr val="FFD600"/>
                </a:solidFill>
                <a:latin typeface="Times New Roman" panose="02020603050405020304" pitchFamily="18" charset="0"/>
                <a:cs typeface="Times New Roman" panose="02020603050405020304" pitchFamily="18" charset="0"/>
              </a:rPr>
              <a:t/>
            </a:r>
            <a:br>
              <a:rPr lang="en-GB" altLang="en-US" sz="3600" kern="1200" dirty="0">
                <a:solidFill>
                  <a:srgbClr val="FFD600"/>
                </a:solidFill>
                <a:latin typeface="Times New Roman" panose="02020603050405020304" pitchFamily="18" charset="0"/>
                <a:cs typeface="Times New Roman" panose="02020603050405020304" pitchFamily="18" charset="0"/>
              </a:rPr>
            </a:br>
            <a:endParaRPr lang="fr-FR" altLang="en-US" sz="3600" kern="1200" dirty="0">
              <a:solidFill>
                <a:srgbClr val="FFD600"/>
              </a:solidFill>
              <a:latin typeface="Times New Roman" panose="02020603050405020304" pitchFamily="18" charset="0"/>
              <a:cs typeface="Times New Roman" panose="02020603050405020304" pitchFamily="18" charset="0"/>
            </a:endParaRPr>
          </a:p>
        </p:txBody>
      </p:sp>
      <p:sp>
        <p:nvSpPr>
          <p:cNvPr id="208914" name="Rectangle 18"/>
          <p:cNvSpPr>
            <a:spLocks noGrp="1" noChangeArrowheads="1"/>
          </p:cNvSpPr>
          <p:nvPr>
            <p:ph type="body" idx="1"/>
          </p:nvPr>
        </p:nvSpPr>
        <p:spPr>
          <a:xfrm>
            <a:off x="-159568" y="1191567"/>
            <a:ext cx="9677300" cy="4829721"/>
          </a:xfrm>
        </p:spPr>
        <p:txBody>
          <a:bodyPr/>
          <a:lstStyle/>
          <a:p>
            <a:pPr marL="0" indent="0" algn="r" rtl="1"/>
            <a:r>
              <a:rPr lang="ar-SA" sz="2800" b="1" dirty="0" smtClean="0">
                <a:cs typeface="Arial" pitchFamily="34" charset="0"/>
              </a:rPr>
              <a:t>خصائص </a:t>
            </a:r>
            <a:r>
              <a:rPr lang="ar-SA" sz="2800" b="1" dirty="0">
                <a:cs typeface="Arial" pitchFamily="34" charset="0"/>
              </a:rPr>
              <a:t>الإرتقاء الجيد </a:t>
            </a:r>
            <a:r>
              <a:rPr lang="en-US" sz="2800" b="1" dirty="0">
                <a:cs typeface="Arial" pitchFamily="34" charset="0"/>
              </a:rPr>
              <a:t>:</a:t>
            </a:r>
            <a:endParaRPr lang="en-GB" sz="2800" b="1" dirty="0">
              <a:cs typeface="Arial" pitchFamily="34" charset="0"/>
            </a:endParaRPr>
          </a:p>
          <a:p>
            <a:endParaRPr lang="en-GB" sz="1800" b="1" u="sng" dirty="0"/>
          </a:p>
          <a:p>
            <a:pPr algn="r" rtl="1">
              <a:buFont typeface="Wingdings" pitchFamily="2" charset="2"/>
              <a:buChar char="§"/>
            </a:pPr>
            <a:r>
              <a:rPr lang="ar-SA" sz="3200" b="1" dirty="0">
                <a:cs typeface="Arial" pitchFamily="34" charset="0"/>
              </a:rPr>
              <a:t>السرعة </a:t>
            </a:r>
            <a:r>
              <a:rPr lang="ar-SA" sz="3200" b="1" dirty="0" smtClean="0">
                <a:cs typeface="Arial" pitchFamily="34" charset="0"/>
              </a:rPr>
              <a:t>ال</a:t>
            </a:r>
            <a:r>
              <a:rPr lang="ar-EG" sz="3200" b="1" dirty="0" smtClean="0">
                <a:cs typeface="Arial" pitchFamily="34" charset="0"/>
              </a:rPr>
              <a:t>مثالية المتحكم فيها</a:t>
            </a:r>
            <a:r>
              <a:rPr lang="ar-SA" sz="3200" b="1" dirty="0" smtClean="0">
                <a:cs typeface="Arial" pitchFamily="34" charset="0"/>
              </a:rPr>
              <a:t> </a:t>
            </a:r>
            <a:r>
              <a:rPr lang="ar-SA" sz="3200" b="1" dirty="0">
                <a:cs typeface="Arial" pitchFamily="34" charset="0"/>
              </a:rPr>
              <a:t>عند الإرتقاء</a:t>
            </a:r>
          </a:p>
          <a:p>
            <a:pPr algn="r" rtl="1">
              <a:buFont typeface="Wingdings" pitchFamily="2" charset="2"/>
              <a:buChar char="§"/>
            </a:pPr>
            <a:r>
              <a:rPr lang="ar-SA" sz="3200" b="1" dirty="0">
                <a:cs typeface="Arial" pitchFamily="34" charset="0"/>
              </a:rPr>
              <a:t>جسم اللاعب ممتدا</a:t>
            </a:r>
            <a:r>
              <a:rPr lang="ar-EG" sz="3200" b="1" dirty="0">
                <a:cs typeface="Arial" pitchFamily="34" charset="0"/>
              </a:rPr>
              <a:t>ً</a:t>
            </a:r>
            <a:endParaRPr lang="ar-SA" sz="3200" b="1" dirty="0">
              <a:cs typeface="Arial" pitchFamily="34" charset="0"/>
            </a:endParaRPr>
          </a:p>
          <a:p>
            <a:pPr algn="r" rtl="1">
              <a:buFont typeface="Wingdings" pitchFamily="2" charset="2"/>
              <a:buChar char="§"/>
            </a:pPr>
            <a:r>
              <a:rPr lang="ar-EG" sz="3200" b="1" dirty="0" smtClean="0">
                <a:cs typeface="Arial" pitchFamily="34" charset="0"/>
              </a:rPr>
              <a:t>ضرب الأرض ب</a:t>
            </a:r>
            <a:r>
              <a:rPr lang="ar-SA" sz="3200" b="1" dirty="0" smtClean="0">
                <a:cs typeface="Arial" pitchFamily="34" charset="0"/>
              </a:rPr>
              <a:t>حركة </a:t>
            </a:r>
            <a:r>
              <a:rPr lang="ar-EG" sz="3200" b="1" dirty="0">
                <a:cs typeface="Arial" pitchFamily="34" charset="0"/>
              </a:rPr>
              <a:t>“ </a:t>
            </a:r>
            <a:r>
              <a:rPr lang="ar-SA" sz="3200" b="1" dirty="0">
                <a:cs typeface="Arial" pitchFamily="34" charset="0"/>
              </a:rPr>
              <a:t>مخل</a:t>
            </a:r>
            <a:r>
              <a:rPr lang="ar-EG" sz="3200" b="1" dirty="0">
                <a:cs typeface="Arial" pitchFamily="34" charset="0"/>
              </a:rPr>
              <a:t>ب</a:t>
            </a:r>
            <a:r>
              <a:rPr lang="ar-SA" sz="3200" b="1" dirty="0">
                <a:cs typeface="Arial" pitchFamily="34" charset="0"/>
              </a:rPr>
              <a:t>ية </a:t>
            </a:r>
            <a:r>
              <a:rPr lang="ar-SA" sz="3200" b="1" dirty="0" smtClean="0">
                <a:cs typeface="Arial" pitchFamily="34" charset="0"/>
              </a:rPr>
              <a:t>”</a:t>
            </a:r>
            <a:r>
              <a:rPr lang="ar-EG" sz="3200" b="1" dirty="0" smtClean="0">
                <a:cs typeface="Arial" pitchFamily="34" charset="0"/>
              </a:rPr>
              <a:t> بالقدم</a:t>
            </a:r>
            <a:endParaRPr lang="ar-SA" sz="3200" b="1" dirty="0">
              <a:cs typeface="Arial" pitchFamily="34" charset="0"/>
            </a:endParaRPr>
          </a:p>
          <a:p>
            <a:pPr algn="r" rtl="1">
              <a:buFont typeface="Wingdings" pitchFamily="2" charset="2"/>
              <a:buChar char="§"/>
            </a:pPr>
            <a:r>
              <a:rPr lang="ar-SA" sz="3200" b="1" dirty="0">
                <a:cs typeface="Arial" pitchFamily="34" charset="0"/>
              </a:rPr>
              <a:t>تدفع ركبة الرجل الحرة بحركة قوية من الأمام </a:t>
            </a:r>
            <a:r>
              <a:rPr lang="ar-EG" sz="3200" b="1" dirty="0" smtClean="0">
                <a:cs typeface="Arial" pitchFamily="34" charset="0"/>
              </a:rPr>
              <a:t> </a:t>
            </a:r>
          </a:p>
          <a:p>
            <a:pPr marL="0" indent="0" algn="r" rtl="1"/>
            <a:r>
              <a:rPr lang="ar-EG" sz="3200" b="1" dirty="0">
                <a:cs typeface="Arial" pitchFamily="34" charset="0"/>
              </a:rPr>
              <a:t> </a:t>
            </a:r>
            <a:r>
              <a:rPr lang="ar-EG" sz="3200" b="1" dirty="0" smtClean="0">
                <a:cs typeface="Arial" pitchFamily="34" charset="0"/>
              </a:rPr>
              <a:t> </a:t>
            </a:r>
            <a:r>
              <a:rPr lang="ar-SA" sz="3200" b="1" dirty="0" smtClean="0">
                <a:cs typeface="Arial" pitchFamily="34" charset="0"/>
              </a:rPr>
              <a:t>و</a:t>
            </a:r>
            <a:r>
              <a:rPr lang="ar-EG" sz="3200" b="1" dirty="0">
                <a:cs typeface="Arial" pitchFamily="34" charset="0"/>
              </a:rPr>
              <a:t>ل</a:t>
            </a:r>
            <a:r>
              <a:rPr lang="ar-SA" sz="3200" b="1" dirty="0">
                <a:cs typeface="Arial" pitchFamily="34" charset="0"/>
              </a:rPr>
              <a:t>أعلى من مفصل الفخذ</a:t>
            </a:r>
          </a:p>
          <a:p>
            <a:pPr algn="r" rtl="1">
              <a:buFont typeface="Wingdings" pitchFamily="2" charset="2"/>
              <a:buChar char="§"/>
            </a:pPr>
            <a:r>
              <a:rPr lang="ar-SA" sz="3200" b="1" dirty="0">
                <a:cs typeface="Arial" pitchFamily="34" charset="0"/>
              </a:rPr>
              <a:t>مد مفاصل الفخذ و الركبة</a:t>
            </a:r>
            <a:r>
              <a:rPr lang="en-US" sz="3200" b="1" dirty="0">
                <a:cs typeface="Arial" pitchFamily="34" charset="0"/>
              </a:rPr>
              <a:t> </a:t>
            </a:r>
            <a:r>
              <a:rPr lang="ar-SA" sz="3200" b="1" dirty="0">
                <a:cs typeface="Arial" pitchFamily="34" charset="0"/>
              </a:rPr>
              <a:t>و الكاحل إلى </a:t>
            </a:r>
            <a:endParaRPr lang="ar-EG" sz="3200" b="1" dirty="0" smtClean="0">
              <a:cs typeface="Arial" pitchFamily="34" charset="0"/>
            </a:endParaRPr>
          </a:p>
          <a:p>
            <a:pPr marL="0" indent="0" algn="r" rtl="1"/>
            <a:r>
              <a:rPr lang="ar-EG" sz="3200" b="1" dirty="0">
                <a:cs typeface="Arial" pitchFamily="34" charset="0"/>
              </a:rPr>
              <a:t> </a:t>
            </a:r>
            <a:r>
              <a:rPr lang="ar-EG" sz="3200" b="1" dirty="0" smtClean="0">
                <a:cs typeface="Arial" pitchFamily="34" charset="0"/>
              </a:rPr>
              <a:t>  </a:t>
            </a:r>
            <a:r>
              <a:rPr lang="ar-SA" sz="3200" b="1" dirty="0" smtClean="0">
                <a:cs typeface="Arial" pitchFamily="34" charset="0"/>
              </a:rPr>
              <a:t>أقصى </a:t>
            </a:r>
            <a:r>
              <a:rPr lang="ar-SA" sz="3200" b="1" dirty="0">
                <a:cs typeface="Arial" pitchFamily="34" charset="0"/>
              </a:rPr>
              <a:t>درجة </a:t>
            </a:r>
            <a:endParaRPr lang="en-GB" sz="3200" b="1" dirty="0">
              <a:cs typeface="Arial" pitchFamily="34" charset="0"/>
            </a:endParaRPr>
          </a:p>
        </p:txBody>
      </p:sp>
      <p:pic>
        <p:nvPicPr>
          <p:cNvPr id="208915" name="Picture 19" descr="l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456" y="1484784"/>
            <a:ext cx="2821712" cy="4751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3"/>
          <p:cNvSpPr txBox="1">
            <a:spLocks/>
          </p:cNvSpPr>
          <p:nvPr/>
        </p:nvSpPr>
        <p:spPr>
          <a:xfrm>
            <a:off x="2842419" y="6529983"/>
            <a:ext cx="4326903" cy="172293"/>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600" dirty="0" smtClean="0"/>
              <a:t>IAAF CECS Level I Coaching Theory</a:t>
            </a:r>
            <a:endParaRPr lang="en-US" sz="1600" dirty="0"/>
          </a:p>
        </p:txBody>
      </p:sp>
      <p:sp>
        <p:nvSpPr>
          <p:cNvPr id="8" name="TextBox 7"/>
          <p:cNvSpPr txBox="1"/>
          <p:nvPr/>
        </p:nvSpPr>
        <p:spPr>
          <a:xfrm>
            <a:off x="9129464" y="6581001"/>
            <a:ext cx="776536" cy="276999"/>
          </a:xfrm>
          <a:prstGeom prst="rect">
            <a:avLst/>
          </a:prstGeom>
          <a:noFill/>
        </p:spPr>
        <p:txBody>
          <a:bodyPr wrap="square" rtlCol="0">
            <a:spAutoFit/>
          </a:bodyPr>
          <a:lstStyle/>
          <a:p>
            <a:r>
              <a:rPr lang="en-US" sz="1200" dirty="0" smtClean="0"/>
              <a:t>4.5 / 10</a:t>
            </a:r>
          </a:p>
        </p:txBody>
      </p:sp>
      <p:sp>
        <p:nvSpPr>
          <p:cNvPr id="3" name="Oval 2"/>
          <p:cNvSpPr>
            <a:spLocks noChangeAspect="1"/>
          </p:cNvSpPr>
          <p:nvPr/>
        </p:nvSpPr>
        <p:spPr bwMode="auto">
          <a:xfrm>
            <a:off x="632520" y="5373216"/>
            <a:ext cx="180000" cy="180000"/>
          </a:xfrm>
          <a:prstGeom prst="ellipse">
            <a:avLst/>
          </a:prstGeom>
          <a:solidFill>
            <a:srgbClr val="FF0000"/>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9" name="Oval 8"/>
          <p:cNvSpPr>
            <a:spLocks noChangeAspect="1"/>
          </p:cNvSpPr>
          <p:nvPr/>
        </p:nvSpPr>
        <p:spPr bwMode="auto">
          <a:xfrm>
            <a:off x="964920" y="4581128"/>
            <a:ext cx="180000" cy="180000"/>
          </a:xfrm>
          <a:prstGeom prst="ellipse">
            <a:avLst/>
          </a:prstGeom>
          <a:solidFill>
            <a:srgbClr val="FF0000"/>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0" name="Oval 9"/>
          <p:cNvSpPr>
            <a:spLocks noChangeAspect="1"/>
          </p:cNvSpPr>
          <p:nvPr/>
        </p:nvSpPr>
        <p:spPr bwMode="auto">
          <a:xfrm>
            <a:off x="1297320" y="3680775"/>
            <a:ext cx="180000" cy="180000"/>
          </a:xfrm>
          <a:prstGeom prst="ellipse">
            <a:avLst/>
          </a:prstGeom>
          <a:solidFill>
            <a:srgbClr val="FF0000"/>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cxnSp>
        <p:nvCxnSpPr>
          <p:cNvPr id="5" name="Straight Connector 4"/>
          <p:cNvCxnSpPr/>
          <p:nvPr/>
        </p:nvCxnSpPr>
        <p:spPr bwMode="auto">
          <a:xfrm flipV="1">
            <a:off x="752203" y="3734908"/>
            <a:ext cx="664800" cy="1818308"/>
          </a:xfrm>
          <a:prstGeom prst="line">
            <a:avLst/>
          </a:prstGeom>
          <a:gradFill rotWithShape="0">
            <a:gsLst>
              <a:gs pos="0">
                <a:schemeClr val="accent1"/>
              </a:gs>
              <a:gs pos="100000">
                <a:schemeClr val="accent1">
                  <a:gamma/>
                  <a:shade val="86275"/>
                  <a:invGamma/>
                </a:schemeClr>
              </a:gs>
            </a:gsLst>
            <a:lin ang="5400000" scaled="1"/>
          </a:gra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cxnSp>
    </p:spTree>
    <p:extLst>
      <p:ext uri="{BB962C8B-B14F-4D97-AF65-F5344CB8AC3E}">
        <p14:creationId xmlns:p14="http://schemas.microsoft.com/office/powerpoint/2010/main" xmlns="" val="24504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8914">
                                            <p:txEl>
                                              <p:pRg st="0" end="0"/>
                                            </p:txEl>
                                          </p:spTgt>
                                        </p:tgtEl>
                                        <p:attrNameLst>
                                          <p:attrName>style.visibility</p:attrName>
                                        </p:attrNameLst>
                                      </p:cBhvr>
                                      <p:to>
                                        <p:strVal val="visible"/>
                                      </p:to>
                                    </p:set>
                                    <p:anim calcmode="lin" valueType="num">
                                      <p:cBhvr additive="base">
                                        <p:cTn id="7" dur="500" fill="hold"/>
                                        <p:tgtEl>
                                          <p:spTgt spid="2089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89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8914">
                                            <p:txEl>
                                              <p:pRg st="2" end="2"/>
                                            </p:txEl>
                                          </p:spTgt>
                                        </p:tgtEl>
                                        <p:attrNameLst>
                                          <p:attrName>style.visibility</p:attrName>
                                        </p:attrNameLst>
                                      </p:cBhvr>
                                      <p:to>
                                        <p:strVal val="visible"/>
                                      </p:to>
                                    </p:set>
                                    <p:anim calcmode="lin" valueType="num">
                                      <p:cBhvr additive="base">
                                        <p:cTn id="13" dur="500" fill="hold"/>
                                        <p:tgtEl>
                                          <p:spTgt spid="2089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89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8914">
                                            <p:txEl>
                                              <p:pRg st="3" end="3"/>
                                            </p:txEl>
                                          </p:spTgt>
                                        </p:tgtEl>
                                        <p:attrNameLst>
                                          <p:attrName>style.visibility</p:attrName>
                                        </p:attrNameLst>
                                      </p:cBhvr>
                                      <p:to>
                                        <p:strVal val="visible"/>
                                      </p:to>
                                    </p:set>
                                    <p:anim calcmode="lin" valueType="num">
                                      <p:cBhvr additive="base">
                                        <p:cTn id="19" dur="500" fill="hold"/>
                                        <p:tgtEl>
                                          <p:spTgt spid="2089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89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8914">
                                            <p:txEl>
                                              <p:pRg st="4" end="4"/>
                                            </p:txEl>
                                          </p:spTgt>
                                        </p:tgtEl>
                                        <p:attrNameLst>
                                          <p:attrName>style.visibility</p:attrName>
                                        </p:attrNameLst>
                                      </p:cBhvr>
                                      <p:to>
                                        <p:strVal val="visible"/>
                                      </p:to>
                                    </p:set>
                                    <p:anim calcmode="lin" valueType="num">
                                      <p:cBhvr additive="base">
                                        <p:cTn id="25" dur="500" fill="hold"/>
                                        <p:tgtEl>
                                          <p:spTgt spid="2089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89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8914">
                                            <p:txEl>
                                              <p:pRg st="5" end="5"/>
                                            </p:txEl>
                                          </p:spTgt>
                                        </p:tgtEl>
                                        <p:attrNameLst>
                                          <p:attrName>style.visibility</p:attrName>
                                        </p:attrNameLst>
                                      </p:cBhvr>
                                      <p:to>
                                        <p:strVal val="visible"/>
                                      </p:to>
                                    </p:set>
                                    <p:anim calcmode="lin" valueType="num">
                                      <p:cBhvr additive="base">
                                        <p:cTn id="31" dur="500" fill="hold"/>
                                        <p:tgtEl>
                                          <p:spTgt spid="2089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891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8914">
                                            <p:txEl>
                                              <p:pRg st="6" end="6"/>
                                            </p:txEl>
                                          </p:spTgt>
                                        </p:tgtEl>
                                        <p:attrNameLst>
                                          <p:attrName>style.visibility</p:attrName>
                                        </p:attrNameLst>
                                      </p:cBhvr>
                                      <p:to>
                                        <p:strVal val="visible"/>
                                      </p:to>
                                    </p:set>
                                    <p:anim calcmode="lin" valueType="num">
                                      <p:cBhvr additive="base">
                                        <p:cTn id="35" dur="500" fill="hold"/>
                                        <p:tgtEl>
                                          <p:spTgt spid="2089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89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8914">
                                            <p:txEl>
                                              <p:pRg st="7" end="7"/>
                                            </p:txEl>
                                          </p:spTgt>
                                        </p:tgtEl>
                                        <p:attrNameLst>
                                          <p:attrName>style.visibility</p:attrName>
                                        </p:attrNameLst>
                                      </p:cBhvr>
                                      <p:to>
                                        <p:strVal val="visible"/>
                                      </p:to>
                                    </p:set>
                                    <p:anim calcmode="lin" valueType="num">
                                      <p:cBhvr additive="base">
                                        <p:cTn id="41" dur="500" fill="hold"/>
                                        <p:tgtEl>
                                          <p:spTgt spid="20891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891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8914">
                                            <p:txEl>
                                              <p:pRg st="8" end="8"/>
                                            </p:txEl>
                                          </p:spTgt>
                                        </p:tgtEl>
                                        <p:attrNameLst>
                                          <p:attrName>style.visibility</p:attrName>
                                        </p:attrNameLst>
                                      </p:cBhvr>
                                      <p:to>
                                        <p:strVal val="visible"/>
                                      </p:to>
                                    </p:set>
                                    <p:anim calcmode="lin" valueType="num">
                                      <p:cBhvr additive="base">
                                        <p:cTn id="45" dur="500" fill="hold"/>
                                        <p:tgtEl>
                                          <p:spTgt spid="20891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8914">
                                            <p:txEl>
                                              <p:pRg st="8" end="8"/>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749"/>
                                          </p:stCondLst>
                                        </p:cTn>
                                        <p:tgtEl>
                                          <p:spTgt spid="3"/>
                                        </p:tgtEl>
                                        <p:attrNameLst>
                                          <p:attrName>style.visibility</p:attrName>
                                        </p:attrNameLst>
                                      </p:cBhvr>
                                      <p:to>
                                        <p:strVal val="visible"/>
                                      </p:to>
                                    </p:set>
                                  </p:childTnLst>
                                </p:cTn>
                              </p:par>
                            </p:childTnLst>
                          </p:cTn>
                        </p:par>
                        <p:par>
                          <p:cTn id="50" fill="hold">
                            <p:stCondLst>
                              <p:cond delay="1250"/>
                            </p:stCondLst>
                            <p:childTnLst>
                              <p:par>
                                <p:cTn id="51" presetID="1" presetClass="entr" presetSubtype="0" fill="hold" grpId="0" nodeType="afterEffect">
                                  <p:stCondLst>
                                    <p:cond delay="0"/>
                                  </p:stCondLst>
                                  <p:childTnLst>
                                    <p:set>
                                      <p:cBhvr>
                                        <p:cTn id="52" dur="1" fill="hold">
                                          <p:stCondLst>
                                            <p:cond delay="749"/>
                                          </p:stCondLst>
                                        </p:cTn>
                                        <p:tgtEl>
                                          <p:spTgt spid="9"/>
                                        </p:tgtEl>
                                        <p:attrNameLst>
                                          <p:attrName>style.visibility</p:attrName>
                                        </p:attrNameLst>
                                      </p:cBhvr>
                                      <p:to>
                                        <p:strVal val="visible"/>
                                      </p:to>
                                    </p:set>
                                  </p:childTnLst>
                                </p:cTn>
                              </p:par>
                            </p:childTnLst>
                          </p:cTn>
                        </p:par>
                        <p:par>
                          <p:cTn id="53" fill="hold">
                            <p:stCondLst>
                              <p:cond delay="2000"/>
                            </p:stCondLst>
                            <p:childTnLst>
                              <p:par>
                                <p:cTn id="54" presetID="1" presetClass="entr" presetSubtype="0" fill="hold" grpId="0" nodeType="afterEffect">
                                  <p:stCondLst>
                                    <p:cond delay="0"/>
                                  </p:stCondLst>
                                  <p:childTnLst>
                                    <p:set>
                                      <p:cBhvr>
                                        <p:cTn id="55" dur="1" fill="hold">
                                          <p:stCondLst>
                                            <p:cond delay="749"/>
                                          </p:stCondLst>
                                        </p:cTn>
                                        <p:tgtEl>
                                          <p:spTgt spid="10"/>
                                        </p:tgtEl>
                                        <p:attrNameLst>
                                          <p:attrName>style.visibility</p:attrName>
                                        </p:attrNameLst>
                                      </p:cBhvr>
                                      <p:to>
                                        <p:strVal val="visible"/>
                                      </p:to>
                                    </p:set>
                                  </p:childTnLst>
                                </p:cTn>
                              </p:par>
                            </p:childTnLst>
                          </p:cTn>
                        </p:par>
                        <p:par>
                          <p:cTn id="56" fill="hold">
                            <p:stCondLst>
                              <p:cond delay="2750"/>
                            </p:stCondLst>
                            <p:childTnLst>
                              <p:par>
                                <p:cTn id="57" presetID="1" presetClass="entr" presetSubtype="0" fill="hold" nodeType="afterEffect">
                                  <p:stCondLst>
                                    <p:cond delay="0"/>
                                  </p:stCondLst>
                                  <p:childTnLst>
                                    <p:set>
                                      <p:cBhvr>
                                        <p:cTn id="58" dur="1" fill="hold">
                                          <p:stCondLst>
                                            <p:cond delay="1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a:xfrm>
            <a:off x="416496" y="404664"/>
            <a:ext cx="5616624" cy="576064"/>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lgn="ctr" rtl="1">
              <a:spcBef>
                <a:spcPts val="0"/>
              </a:spcBef>
              <a:spcAft>
                <a:spcPts val="0"/>
              </a:spcAft>
            </a:pPr>
            <a:r>
              <a:rPr lang="ar-SA" sz="4400" b="1" dirty="0">
                <a:solidFill>
                  <a:schemeClr val="bg1"/>
                </a:solidFill>
                <a:latin typeface="Agency FB" panose="020B0503020202020204" pitchFamily="34" charset="0"/>
                <a:cs typeface="Times New Roman" pitchFamily="18" charset="0"/>
              </a:rPr>
              <a:t>مرحلة الطيران </a:t>
            </a:r>
          </a:p>
        </p:txBody>
      </p:sp>
      <p:sp>
        <p:nvSpPr>
          <p:cNvPr id="219144" name="Rectangle 8"/>
          <p:cNvSpPr>
            <a:spLocks noGrp="1" noChangeArrowheads="1"/>
          </p:cNvSpPr>
          <p:nvPr>
            <p:ph type="body" idx="1"/>
          </p:nvPr>
        </p:nvSpPr>
        <p:spPr>
          <a:xfrm>
            <a:off x="272480" y="1484784"/>
            <a:ext cx="9073008" cy="3600400"/>
          </a:xfrm>
        </p:spPr>
        <p:txBody>
          <a:bodyPr/>
          <a:lstStyle/>
          <a:p>
            <a:pPr lvl="1" algn="r" rtl="1">
              <a:spcBef>
                <a:spcPts val="0"/>
              </a:spcBef>
              <a:spcAft>
                <a:spcPts val="0"/>
              </a:spcAft>
              <a:buClr>
                <a:srgbClr val="FF0000"/>
              </a:buClr>
              <a:buFont typeface="Arial" panose="020B0604020202020204" pitchFamily="34" charset="0"/>
              <a:buChar char="•"/>
            </a:pPr>
            <a:r>
              <a:rPr lang="ar-SA" sz="3600" b="1" dirty="0" smtClean="0">
                <a:solidFill>
                  <a:srgbClr val="000000"/>
                </a:solidFill>
                <a:latin typeface="Times New Roman" pitchFamily="18" charset="0"/>
                <a:cs typeface="Times New Roman" pitchFamily="18" charset="0"/>
              </a:rPr>
              <a:t>من </a:t>
            </a:r>
            <a:r>
              <a:rPr lang="ar-SA" sz="3600" b="1" dirty="0">
                <a:solidFill>
                  <a:srgbClr val="000000"/>
                </a:solidFill>
                <a:latin typeface="Times New Roman" pitchFamily="18" charset="0"/>
                <a:cs typeface="Times New Roman" pitchFamily="18" charset="0"/>
              </a:rPr>
              <a:t>الضرور</a:t>
            </a:r>
            <a:r>
              <a:rPr lang="ar-EG" sz="3600" b="1" dirty="0">
                <a:solidFill>
                  <a:srgbClr val="000000"/>
                </a:solidFill>
                <a:latin typeface="Times New Roman" pitchFamily="18" charset="0"/>
                <a:cs typeface="Times New Roman" pitchFamily="18" charset="0"/>
              </a:rPr>
              <a:t>ي</a:t>
            </a:r>
            <a:r>
              <a:rPr lang="ar-SA" sz="3600" b="1" dirty="0">
                <a:solidFill>
                  <a:srgbClr val="000000"/>
                </a:solidFill>
                <a:latin typeface="Times New Roman" pitchFamily="18" charset="0"/>
                <a:cs typeface="Times New Roman" pitchFamily="18" charset="0"/>
              </a:rPr>
              <a:t> تكملة مرحلة الطيران طبقا لأهداف  مسابقات الوثب</a:t>
            </a:r>
            <a:endParaRPr lang="en-US" sz="3600" b="1" dirty="0">
              <a:solidFill>
                <a:srgbClr val="000000"/>
              </a:solidFill>
              <a:latin typeface="Times New Roman" pitchFamily="18" charset="0"/>
              <a:cs typeface="Times New Roman" pitchFamily="18" charset="0"/>
            </a:endParaRPr>
          </a:p>
          <a:p>
            <a:pPr marL="0" lvl="0" indent="0" algn="r" rtl="1">
              <a:spcBef>
                <a:spcPts val="0"/>
              </a:spcBef>
              <a:spcAft>
                <a:spcPts val="0"/>
              </a:spcAft>
              <a:buClr>
                <a:srgbClr val="FF0000"/>
              </a:buClr>
            </a:pPr>
            <a:r>
              <a:rPr lang="en-US" sz="3600" b="1" dirty="0">
                <a:solidFill>
                  <a:srgbClr val="000000"/>
                </a:solidFill>
                <a:latin typeface="Times New Roman" pitchFamily="18" charset="0"/>
                <a:cs typeface="Times New Roman" pitchFamily="18" charset="0"/>
              </a:rPr>
              <a:t>	</a:t>
            </a:r>
            <a:r>
              <a:rPr lang="ar-SA" sz="3600" b="1" dirty="0">
                <a:solidFill>
                  <a:srgbClr val="000000"/>
                </a:solidFill>
                <a:latin typeface="Times New Roman" pitchFamily="18" charset="0"/>
                <a:cs typeface="Times New Roman" pitchFamily="18" charset="0"/>
              </a:rPr>
              <a:t> ( عال</a:t>
            </a:r>
            <a:r>
              <a:rPr lang="ar-EG" sz="3600" b="1" dirty="0">
                <a:solidFill>
                  <a:srgbClr val="000000"/>
                </a:solidFill>
                <a:latin typeface="Times New Roman" pitchFamily="18" charset="0"/>
                <a:cs typeface="Times New Roman" pitchFamily="18" charset="0"/>
              </a:rPr>
              <a:t>ي</a:t>
            </a:r>
            <a:r>
              <a:rPr lang="ar-SA" sz="3600" b="1" dirty="0">
                <a:solidFill>
                  <a:srgbClr val="000000"/>
                </a:solidFill>
                <a:latin typeface="Times New Roman" pitchFamily="18" charset="0"/>
                <a:cs typeface="Times New Roman" pitchFamily="18" charset="0"/>
              </a:rPr>
              <a:t> ، طويل </a:t>
            </a:r>
            <a:r>
              <a:rPr lang="ar-SA" sz="3600" b="1" dirty="0" smtClean="0">
                <a:solidFill>
                  <a:srgbClr val="000000"/>
                </a:solidFill>
                <a:latin typeface="Times New Roman" pitchFamily="18" charset="0"/>
                <a:cs typeface="Times New Roman" pitchFamily="18" charset="0"/>
              </a:rPr>
              <a:t>،</a:t>
            </a:r>
            <a:r>
              <a:rPr lang="ar-EG" sz="3600" b="1" dirty="0" smtClean="0">
                <a:solidFill>
                  <a:srgbClr val="000000"/>
                </a:solidFill>
                <a:latin typeface="Times New Roman" pitchFamily="18" charset="0"/>
                <a:cs typeface="Times New Roman" pitchFamily="18" charset="0"/>
              </a:rPr>
              <a:t>الثلاثي </a:t>
            </a:r>
            <a:r>
              <a:rPr lang="ar-SA" sz="3600" b="1" dirty="0" smtClean="0">
                <a:solidFill>
                  <a:srgbClr val="000000"/>
                </a:solidFill>
                <a:latin typeface="Times New Roman" pitchFamily="18" charset="0"/>
                <a:cs typeface="Times New Roman" pitchFamily="18" charset="0"/>
              </a:rPr>
              <a:t> الحجل</a:t>
            </a:r>
            <a:r>
              <a:rPr lang="ar-EG" sz="3600" b="1" dirty="0" smtClean="0">
                <a:solidFill>
                  <a:srgbClr val="000000"/>
                </a:solidFill>
                <a:latin typeface="Times New Roman" pitchFamily="18" charset="0"/>
                <a:cs typeface="Times New Roman" pitchFamily="18" charset="0"/>
              </a:rPr>
              <a:t>ة / الخطوة / الوثبة </a:t>
            </a:r>
            <a:r>
              <a:rPr lang="ar-SA" sz="3600" b="1" dirty="0" smtClean="0">
                <a:solidFill>
                  <a:srgbClr val="000000"/>
                </a:solidFill>
                <a:latin typeface="Times New Roman" pitchFamily="18" charset="0"/>
                <a:cs typeface="Times New Roman" pitchFamily="18" charset="0"/>
              </a:rPr>
              <a:t> </a:t>
            </a:r>
            <a:r>
              <a:rPr lang="ar-SA" sz="3600" b="1" dirty="0">
                <a:solidFill>
                  <a:srgbClr val="000000"/>
                </a:solidFill>
                <a:latin typeface="Times New Roman" pitchFamily="18" charset="0"/>
                <a:cs typeface="Times New Roman" pitchFamily="18" charset="0"/>
              </a:rPr>
              <a:t>، </a:t>
            </a:r>
            <a:endParaRPr lang="ar-EG" sz="3600" b="1" dirty="0" smtClean="0">
              <a:solidFill>
                <a:srgbClr val="000000"/>
              </a:solidFill>
              <a:latin typeface="Times New Roman" pitchFamily="18" charset="0"/>
              <a:cs typeface="Times New Roman" pitchFamily="18" charset="0"/>
            </a:endParaRPr>
          </a:p>
          <a:p>
            <a:pPr marL="0" lvl="0" indent="0" algn="r" rtl="1">
              <a:spcBef>
                <a:spcPts val="0"/>
              </a:spcBef>
              <a:spcAft>
                <a:spcPts val="0"/>
              </a:spcAft>
              <a:buClr>
                <a:srgbClr val="FF0000"/>
              </a:buClr>
            </a:pPr>
            <a:r>
              <a:rPr lang="ar-EG" sz="3600" b="1" dirty="0" smtClean="0">
                <a:solidFill>
                  <a:srgbClr val="000000"/>
                </a:solidFill>
                <a:latin typeface="Times New Roman" pitchFamily="18" charset="0"/>
                <a:cs typeface="Times New Roman" pitchFamily="18" charset="0"/>
              </a:rPr>
              <a:t>القفز بالزانة ( </a:t>
            </a:r>
            <a:r>
              <a:rPr lang="ar-SA" sz="3600" b="1" dirty="0" smtClean="0">
                <a:solidFill>
                  <a:srgbClr val="000000"/>
                </a:solidFill>
                <a:latin typeface="Times New Roman" pitchFamily="18" charset="0"/>
                <a:cs typeface="Times New Roman" pitchFamily="18" charset="0"/>
              </a:rPr>
              <a:t>الحركة </a:t>
            </a:r>
            <a:r>
              <a:rPr lang="ar-SA" sz="3600" b="1" dirty="0">
                <a:solidFill>
                  <a:srgbClr val="000000"/>
                </a:solidFill>
                <a:latin typeface="Times New Roman" pitchFamily="18" charset="0"/>
                <a:cs typeface="Times New Roman" pitchFamily="18" charset="0"/>
              </a:rPr>
              <a:t>تجاه الزانة </a:t>
            </a:r>
            <a:r>
              <a:rPr lang="ar-SA" sz="3600" b="1" dirty="0" smtClean="0">
                <a:solidFill>
                  <a:srgbClr val="000000"/>
                </a:solidFill>
                <a:latin typeface="Times New Roman" pitchFamily="18" charset="0"/>
                <a:cs typeface="Times New Roman" pitchFamily="18" charset="0"/>
              </a:rPr>
              <a:t>)</a:t>
            </a:r>
            <a:endParaRPr lang="en-GB" sz="3600" b="1" dirty="0" smtClean="0">
              <a:solidFill>
                <a:srgbClr val="000000"/>
              </a:solidFill>
              <a:latin typeface="Times New Roman" pitchFamily="18" charset="0"/>
              <a:cs typeface="Times New Roman" pitchFamily="18" charset="0"/>
            </a:endParaRPr>
          </a:p>
          <a:p>
            <a:pPr marL="457200" lvl="0" indent="-457200" algn="r" rtl="1">
              <a:spcBef>
                <a:spcPts val="0"/>
              </a:spcBef>
              <a:spcAft>
                <a:spcPts val="0"/>
              </a:spcAft>
              <a:buClr>
                <a:srgbClr val="FF0000"/>
              </a:buClr>
              <a:buFont typeface="Arial" panose="020B0604020202020204" pitchFamily="34" charset="0"/>
              <a:buChar char="•"/>
            </a:pPr>
            <a:r>
              <a:rPr lang="ar-EG" sz="3600" b="1" dirty="0" smtClean="0">
                <a:solidFill>
                  <a:srgbClr val="000000"/>
                </a:solidFill>
                <a:latin typeface="Times New Roman" pitchFamily="18" charset="0"/>
                <a:cs typeface="Times New Roman" pitchFamily="18" charset="0"/>
              </a:rPr>
              <a:t>القفز بالزانة حركة فريدة بالنسبة للاعب</a:t>
            </a:r>
          </a:p>
          <a:p>
            <a:pPr marL="457200" lvl="0" indent="-457200" algn="r" rtl="1">
              <a:spcBef>
                <a:spcPts val="0"/>
              </a:spcBef>
              <a:spcAft>
                <a:spcPts val="0"/>
              </a:spcAft>
              <a:buClr>
                <a:srgbClr val="FF0000"/>
              </a:buClr>
              <a:buFont typeface="Arial" panose="020B0604020202020204" pitchFamily="34" charset="0"/>
              <a:buChar char="•"/>
            </a:pPr>
            <a:r>
              <a:rPr lang="ar-EG" sz="3600" b="1" dirty="0" smtClean="0">
                <a:solidFill>
                  <a:srgbClr val="000000"/>
                </a:solidFill>
                <a:latin typeface="Times New Roman" pitchFamily="18" charset="0"/>
                <a:cs typeface="Times New Roman" pitchFamily="18" charset="0"/>
              </a:rPr>
              <a:t>عدم ملامسة الأرض ، يتحدد كل شئ حول مركز ثقل جسم اللاعب أو حول دفع الزانة </a:t>
            </a:r>
            <a:endParaRPr lang="ar-SA" sz="3600" b="1" dirty="0">
              <a:solidFill>
                <a:srgbClr val="000000"/>
              </a:solidFill>
              <a:latin typeface="Times New Roman" pitchFamily="18" charset="0"/>
              <a:cs typeface="Times New Roman" pitchFamily="18" charset="0"/>
            </a:endParaRPr>
          </a:p>
          <a:p>
            <a:pPr marL="457200" indent="-457200" algn="just">
              <a:lnSpc>
                <a:spcPct val="90000"/>
              </a:lnSpc>
              <a:buFont typeface="Arial" panose="020B0604020202020204" pitchFamily="34" charset="0"/>
              <a:buChar char="•"/>
            </a:pPr>
            <a:endParaRPr lang="en-GB" altLang="en-US" sz="3600" dirty="0" smtClean="0"/>
          </a:p>
          <a:p>
            <a:pPr marL="457200" indent="-457200" algn="just">
              <a:lnSpc>
                <a:spcPct val="90000"/>
              </a:lnSpc>
              <a:buFont typeface="Arial" panose="020B0604020202020204" pitchFamily="34" charset="0"/>
              <a:buChar char="•"/>
            </a:pPr>
            <a:endParaRPr lang="en-GB" altLang="en-US" sz="3600" dirty="0"/>
          </a:p>
        </p:txBody>
      </p:sp>
      <p:sp>
        <p:nvSpPr>
          <p:cNvPr id="6" name="Footer Placeholder 3"/>
          <p:cNvSpPr txBox="1">
            <a:spLocks/>
          </p:cNvSpPr>
          <p:nvPr/>
        </p:nvSpPr>
        <p:spPr>
          <a:xfrm>
            <a:off x="2842419" y="6529983"/>
            <a:ext cx="4326903" cy="172293"/>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600" dirty="0" smtClean="0"/>
              <a:t>IAAF CECS Level I Coaching Theory</a:t>
            </a:r>
            <a:endParaRPr lang="en-US" sz="1600" dirty="0"/>
          </a:p>
        </p:txBody>
      </p:sp>
      <p:sp>
        <p:nvSpPr>
          <p:cNvPr id="7" name="TextBox 6"/>
          <p:cNvSpPr txBox="1"/>
          <p:nvPr/>
        </p:nvSpPr>
        <p:spPr>
          <a:xfrm>
            <a:off x="9129464" y="6581001"/>
            <a:ext cx="776536" cy="276999"/>
          </a:xfrm>
          <a:prstGeom prst="rect">
            <a:avLst/>
          </a:prstGeom>
          <a:noFill/>
        </p:spPr>
        <p:txBody>
          <a:bodyPr wrap="square" rtlCol="0">
            <a:spAutoFit/>
          </a:bodyPr>
          <a:lstStyle/>
          <a:p>
            <a:r>
              <a:rPr lang="en-US" sz="1200" dirty="0" smtClean="0"/>
              <a:t>4.5 / 11</a:t>
            </a:r>
          </a:p>
        </p:txBody>
      </p:sp>
    </p:spTree>
    <p:extLst>
      <p:ext uri="{BB962C8B-B14F-4D97-AF65-F5344CB8AC3E}">
        <p14:creationId xmlns:p14="http://schemas.microsoft.com/office/powerpoint/2010/main" xmlns="" val="3066698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rrowheads="1"/>
          </p:cNvSpPr>
          <p:nvPr>
            <p:ph type="title"/>
          </p:nvPr>
        </p:nvSpPr>
        <p:spPr>
          <a:xfrm>
            <a:off x="416496" y="404664"/>
            <a:ext cx="5256584" cy="43204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gn="ctr" rtl="1"/>
            <a:r>
              <a:rPr lang="ar-SA" sz="4000" b="1" dirty="0" smtClean="0">
                <a:solidFill>
                  <a:schemeClr val="bg1"/>
                </a:solidFill>
                <a:cs typeface="Arial" pitchFamily="34" charset="0"/>
              </a:rPr>
              <a:t>الهبوط</a:t>
            </a:r>
            <a:r>
              <a:rPr lang="ar-EG" sz="4000" b="1" dirty="0" smtClean="0">
                <a:solidFill>
                  <a:schemeClr val="bg1"/>
                </a:solidFill>
                <a:cs typeface="Arial" pitchFamily="34" charset="0"/>
              </a:rPr>
              <a:t>-</a:t>
            </a:r>
            <a:endParaRPr lang="ar-SA" sz="4000" b="1" dirty="0">
              <a:solidFill>
                <a:schemeClr val="bg1"/>
              </a:solidFill>
              <a:cs typeface="Arial" pitchFamily="34" charset="0"/>
            </a:endParaRPr>
          </a:p>
        </p:txBody>
      </p:sp>
      <p:sp>
        <p:nvSpPr>
          <p:cNvPr id="220168" name="Rectangle 8"/>
          <p:cNvSpPr>
            <a:spLocks noGrp="1" noChangeArrowheads="1"/>
          </p:cNvSpPr>
          <p:nvPr>
            <p:ph type="body" idx="1"/>
          </p:nvPr>
        </p:nvSpPr>
        <p:spPr>
          <a:xfrm>
            <a:off x="128464" y="3168153"/>
            <a:ext cx="9649072" cy="4005263"/>
          </a:xfrm>
        </p:spPr>
        <p:txBody>
          <a:bodyPr/>
          <a:lstStyle/>
          <a:p>
            <a:pPr lvl="1" algn="r" rtl="1"/>
            <a:r>
              <a:rPr lang="ar-EG" sz="3200" b="1" dirty="0" smtClean="0">
                <a:latin typeface="Times New Roman" pitchFamily="18" charset="0"/>
                <a:cs typeface="Times New Roman" pitchFamily="18" charset="0"/>
              </a:rPr>
              <a:t>ل</a:t>
            </a:r>
            <a:r>
              <a:rPr lang="ar-SA" sz="3200" b="1" dirty="0" smtClean="0">
                <a:latin typeface="Times New Roman" pitchFamily="18" charset="0"/>
                <a:cs typeface="Times New Roman" pitchFamily="18" charset="0"/>
              </a:rPr>
              <a:t>تأمين  </a:t>
            </a:r>
            <a:r>
              <a:rPr lang="ar-SA" sz="3200" b="1" dirty="0">
                <a:latin typeface="Times New Roman" pitchFamily="18" charset="0"/>
                <a:cs typeface="Times New Roman" pitchFamily="18" charset="0"/>
              </a:rPr>
              <a:t>مكان الهبوط </a:t>
            </a:r>
            <a:endParaRPr lang="ar-EG" sz="3200" b="1" dirty="0" smtClean="0">
              <a:latin typeface="Times New Roman" pitchFamily="18" charset="0"/>
              <a:cs typeface="Times New Roman" pitchFamily="18" charset="0"/>
            </a:endParaRPr>
          </a:p>
          <a:p>
            <a:pPr marL="457200" lvl="1" indent="0" algn="r" rtl="1">
              <a:buNone/>
            </a:pPr>
            <a:r>
              <a:rPr lang="ar-EG"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سواء </a:t>
            </a:r>
            <a:r>
              <a:rPr lang="ar-SA" sz="3200" b="1" dirty="0">
                <a:latin typeface="Times New Roman" pitchFamily="18" charset="0"/>
                <a:cs typeface="Times New Roman" pitchFamily="18" charset="0"/>
              </a:rPr>
              <a:t>الأرض أو مرتبة الهبوط</a:t>
            </a:r>
            <a:endParaRPr lang="en-GB" sz="3200" b="1" dirty="0">
              <a:latin typeface="Times New Roman" pitchFamily="18" charset="0"/>
              <a:cs typeface="Times New Roman" pitchFamily="18" charset="0"/>
            </a:endParaRPr>
          </a:p>
          <a:p>
            <a:pPr lvl="1" algn="r" rtl="1"/>
            <a:r>
              <a:rPr lang="ar-SA" sz="3200" b="1" dirty="0">
                <a:latin typeface="Times New Roman" pitchFamily="18" charset="0"/>
                <a:cs typeface="Times New Roman" pitchFamily="18" charset="0"/>
              </a:rPr>
              <a:t>في الوثب الطويل و الثلاث</a:t>
            </a:r>
            <a:r>
              <a:rPr lang="ar-EG" sz="3200" b="1" dirty="0">
                <a:latin typeface="Times New Roman" pitchFamily="18" charset="0"/>
                <a:cs typeface="Times New Roman" pitchFamily="18" charset="0"/>
              </a:rPr>
              <a:t>ي</a:t>
            </a:r>
            <a:r>
              <a:rPr lang="ar-SA" sz="3200" b="1" dirty="0">
                <a:latin typeface="Times New Roman" pitchFamily="18" charset="0"/>
                <a:cs typeface="Times New Roman" pitchFamily="18" charset="0"/>
              </a:rPr>
              <a:t> </a:t>
            </a:r>
            <a:r>
              <a:rPr lang="ar-EG" sz="3200" b="1" dirty="0" smtClean="0">
                <a:latin typeface="Times New Roman" pitchFamily="18" charset="0"/>
                <a:cs typeface="Times New Roman" pitchFamily="18" charset="0"/>
              </a:rPr>
              <a:t>:</a:t>
            </a:r>
          </a:p>
          <a:p>
            <a:pPr lvl="1" algn="r" rtl="1"/>
            <a:r>
              <a:rPr lang="ar-SA" sz="3200" b="1" dirty="0" smtClean="0">
                <a:latin typeface="Times New Roman" pitchFamily="18" charset="0"/>
                <a:cs typeface="Times New Roman" pitchFamily="18" charset="0"/>
              </a:rPr>
              <a:t> </a:t>
            </a:r>
            <a:r>
              <a:rPr lang="ar-EG" sz="3200" b="1" dirty="0" smtClean="0">
                <a:latin typeface="Times New Roman" pitchFamily="18" charset="0"/>
                <a:cs typeface="Times New Roman" pitchFamily="18" charset="0"/>
              </a:rPr>
              <a:t>تقليل معدل فقدان المسافة في الهبوط</a:t>
            </a:r>
          </a:p>
          <a:p>
            <a:pPr lvl="1" algn="r" rtl="1"/>
            <a:r>
              <a:rPr lang="ar-EG" sz="3200" b="1" dirty="0">
                <a:solidFill>
                  <a:srgbClr val="6071C4"/>
                </a:solidFill>
                <a:latin typeface="Times New Roman" pitchFamily="18" charset="0"/>
                <a:cs typeface="Times New Roman" pitchFamily="18" charset="0"/>
              </a:rPr>
              <a:t>معدل فقدان المسافة في </a:t>
            </a:r>
            <a:r>
              <a:rPr lang="ar-EG" sz="3200" b="1" dirty="0" smtClean="0">
                <a:solidFill>
                  <a:srgbClr val="6071C4"/>
                </a:solidFill>
                <a:latin typeface="Times New Roman" pitchFamily="18" charset="0"/>
                <a:cs typeface="Times New Roman" pitchFamily="18" charset="0"/>
              </a:rPr>
              <a:t>الهبوط</a:t>
            </a:r>
            <a:r>
              <a:rPr lang="ar-EG" sz="3200" b="1" dirty="0" smtClean="0">
                <a:latin typeface="Times New Roman" pitchFamily="18" charset="0"/>
                <a:cs typeface="Times New Roman" pitchFamily="18" charset="0"/>
              </a:rPr>
              <a:t>: المسافة مابين أول أثر يحدثه اللاعب في الرمال ونقطة هبوط  النظرية لمركز ثقل الجسم في الرمال</a:t>
            </a:r>
            <a:endParaRPr lang="en-GB" sz="3200" b="1" dirty="0">
              <a:latin typeface="Times New Roman" pitchFamily="18" charset="0"/>
              <a:cs typeface="Times New Roman" pitchFamily="18" charset="0"/>
            </a:endParaRPr>
          </a:p>
          <a:p>
            <a:pPr marL="457200" lvl="1" indent="0" algn="r" rtl="1">
              <a:buNone/>
            </a:pPr>
            <a:endParaRPr lang="en-GB" sz="3200" b="1" dirty="0">
              <a:latin typeface="Times New Roman" pitchFamily="18" charset="0"/>
              <a:cs typeface="Times New Roman" pitchFamily="18" charset="0"/>
            </a:endParaRPr>
          </a:p>
        </p:txBody>
      </p:sp>
      <p:pic>
        <p:nvPicPr>
          <p:cNvPr id="220169" name="Picture 9" descr="l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464" y="1556792"/>
            <a:ext cx="18002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0170" name="Picture 10" descr="l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51486" y="1566318"/>
            <a:ext cx="1866900"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0171" name="Picture 11" descr="l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041208" y="1556793"/>
            <a:ext cx="1933575"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3"/>
          <p:cNvSpPr txBox="1">
            <a:spLocks/>
          </p:cNvSpPr>
          <p:nvPr/>
        </p:nvSpPr>
        <p:spPr>
          <a:xfrm>
            <a:off x="2842419" y="6529983"/>
            <a:ext cx="4326903" cy="172293"/>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600" dirty="0" smtClean="0"/>
              <a:t>IAAF CECS Level I Coaching Theory</a:t>
            </a:r>
            <a:endParaRPr lang="en-US" sz="1600" dirty="0"/>
          </a:p>
        </p:txBody>
      </p:sp>
      <p:sp>
        <p:nvSpPr>
          <p:cNvPr id="10" name="TextBox 9"/>
          <p:cNvSpPr txBox="1"/>
          <p:nvPr/>
        </p:nvSpPr>
        <p:spPr>
          <a:xfrm>
            <a:off x="9129464" y="6581001"/>
            <a:ext cx="776536" cy="276999"/>
          </a:xfrm>
          <a:prstGeom prst="rect">
            <a:avLst/>
          </a:prstGeom>
          <a:noFill/>
        </p:spPr>
        <p:txBody>
          <a:bodyPr wrap="square" rtlCol="0">
            <a:spAutoFit/>
          </a:bodyPr>
          <a:lstStyle/>
          <a:p>
            <a:r>
              <a:rPr lang="en-US" sz="1200" dirty="0" smtClean="0"/>
              <a:t>4.5 / 12</a:t>
            </a:r>
          </a:p>
        </p:txBody>
      </p:sp>
    </p:spTree>
    <p:extLst>
      <p:ext uri="{BB962C8B-B14F-4D97-AF65-F5344CB8AC3E}">
        <p14:creationId xmlns:p14="http://schemas.microsoft.com/office/powerpoint/2010/main" xmlns="" val="17041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0168">
                                            <p:txEl>
                                              <p:pRg st="0" end="0"/>
                                            </p:txEl>
                                          </p:spTgt>
                                        </p:tgtEl>
                                        <p:attrNameLst>
                                          <p:attrName>style.visibility</p:attrName>
                                        </p:attrNameLst>
                                      </p:cBhvr>
                                      <p:to>
                                        <p:strVal val="visible"/>
                                      </p:to>
                                    </p:set>
                                    <p:anim calcmode="lin" valueType="num">
                                      <p:cBhvr additive="base">
                                        <p:cTn id="7" dur="500" fill="hold"/>
                                        <p:tgtEl>
                                          <p:spTgt spid="2201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016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20168">
                                            <p:txEl>
                                              <p:pRg st="1" end="1"/>
                                            </p:txEl>
                                          </p:spTgt>
                                        </p:tgtEl>
                                        <p:attrNameLst>
                                          <p:attrName>style.visibility</p:attrName>
                                        </p:attrNameLst>
                                      </p:cBhvr>
                                      <p:to>
                                        <p:strVal val="visible"/>
                                      </p:to>
                                    </p:set>
                                    <p:anim calcmode="lin" valueType="num">
                                      <p:cBhvr additive="base">
                                        <p:cTn id="12" dur="500" fill="hold"/>
                                        <p:tgtEl>
                                          <p:spTgt spid="22016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01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0168">
                                            <p:txEl>
                                              <p:pRg st="2" end="2"/>
                                            </p:txEl>
                                          </p:spTgt>
                                        </p:tgtEl>
                                        <p:attrNameLst>
                                          <p:attrName>style.visibility</p:attrName>
                                        </p:attrNameLst>
                                      </p:cBhvr>
                                      <p:to>
                                        <p:strVal val="visible"/>
                                      </p:to>
                                    </p:set>
                                    <p:anim calcmode="lin" valueType="num">
                                      <p:cBhvr additive="base">
                                        <p:cTn id="18" dur="500" fill="hold"/>
                                        <p:tgtEl>
                                          <p:spTgt spid="22016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01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0168">
                                            <p:txEl>
                                              <p:pRg st="3" end="3"/>
                                            </p:txEl>
                                          </p:spTgt>
                                        </p:tgtEl>
                                        <p:attrNameLst>
                                          <p:attrName>style.visibility</p:attrName>
                                        </p:attrNameLst>
                                      </p:cBhvr>
                                      <p:to>
                                        <p:strVal val="visible"/>
                                      </p:to>
                                    </p:set>
                                    <p:anim calcmode="lin" valueType="num">
                                      <p:cBhvr additive="base">
                                        <p:cTn id="24" dur="500" fill="hold"/>
                                        <p:tgtEl>
                                          <p:spTgt spid="22016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0168">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220168">
                                            <p:txEl>
                                              <p:pRg st="4" end="4"/>
                                            </p:txEl>
                                          </p:spTgt>
                                        </p:tgtEl>
                                        <p:attrNameLst>
                                          <p:attrName>style.visibility</p:attrName>
                                        </p:attrNameLst>
                                      </p:cBhvr>
                                      <p:to>
                                        <p:strVal val="visible"/>
                                      </p:to>
                                    </p:set>
                                    <p:animEffect transition="in" filter="wheel(1)">
                                      <p:cBhvr>
                                        <p:cTn id="29" dur="2000"/>
                                        <p:tgtEl>
                                          <p:spTgt spid="2201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rrowheads="1"/>
          </p:cNvSpPr>
          <p:nvPr>
            <p:ph type="title"/>
          </p:nvPr>
        </p:nvSpPr>
        <p:spPr>
          <a:xfrm>
            <a:off x="416496" y="260648"/>
            <a:ext cx="5760640" cy="936104"/>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342900" lvl="0" indent="-342900" algn="ctr" rtl="1">
              <a:spcBef>
                <a:spcPts val="0"/>
              </a:spcBef>
              <a:spcAft>
                <a:spcPts val="0"/>
              </a:spcAft>
            </a:pPr>
            <a:r>
              <a:rPr lang="ar-SA" sz="4400" b="1" dirty="0">
                <a:solidFill>
                  <a:schemeClr val="bg1"/>
                </a:solidFill>
                <a:latin typeface="Times New Roman" pitchFamily="18" charset="0"/>
                <a:ea typeface="+mn-ea"/>
                <a:cs typeface="Times New Roman" pitchFamily="18" charset="0"/>
              </a:rPr>
              <a:t>تعليم تكنيك الوثب</a:t>
            </a:r>
          </a:p>
        </p:txBody>
      </p:sp>
      <p:sp>
        <p:nvSpPr>
          <p:cNvPr id="221193" name="Rectangle 9"/>
          <p:cNvSpPr>
            <a:spLocks noGrp="1" noChangeArrowheads="1"/>
          </p:cNvSpPr>
          <p:nvPr>
            <p:ph type="body" idx="1"/>
          </p:nvPr>
        </p:nvSpPr>
        <p:spPr>
          <a:xfrm>
            <a:off x="200472" y="1556792"/>
            <a:ext cx="9317260" cy="4608512"/>
          </a:xfrm>
        </p:spPr>
        <p:txBody>
          <a:bodyPr/>
          <a:lstStyle/>
          <a:p>
            <a:pPr lvl="0" algn="r" rtl="1">
              <a:spcBef>
                <a:spcPts val="0"/>
              </a:spcBef>
              <a:spcAft>
                <a:spcPts val="0"/>
              </a:spcAft>
              <a:buClr>
                <a:srgbClr val="FF0000"/>
              </a:buClr>
            </a:pPr>
            <a:r>
              <a:rPr lang="ar-SA" sz="3200" b="1" dirty="0" smtClean="0">
                <a:solidFill>
                  <a:srgbClr val="000000"/>
                </a:solidFill>
                <a:latin typeface="Times New Roman" pitchFamily="18" charset="0"/>
                <a:cs typeface="Times New Roman" pitchFamily="18" charset="0"/>
              </a:rPr>
              <a:t>تستخدم طريق</a:t>
            </a:r>
            <a:r>
              <a:rPr lang="ar-EG" sz="3200" b="1" dirty="0" smtClean="0">
                <a:solidFill>
                  <a:srgbClr val="000000"/>
                </a:solidFill>
                <a:latin typeface="Times New Roman" pitchFamily="18" charset="0"/>
                <a:cs typeface="Times New Roman" pitchFamily="18" charset="0"/>
              </a:rPr>
              <a:t>ة</a:t>
            </a:r>
            <a:r>
              <a:rPr lang="ar-SA" sz="3200" b="1" dirty="0" smtClean="0">
                <a:solidFill>
                  <a:srgbClr val="000000"/>
                </a:solidFill>
                <a:latin typeface="Times New Roman" pitchFamily="18" charset="0"/>
                <a:cs typeface="Times New Roman" pitchFamily="18" charset="0"/>
              </a:rPr>
              <a:t> </a:t>
            </a:r>
            <a:r>
              <a:rPr lang="ar-SA" sz="3200" b="1" dirty="0">
                <a:solidFill>
                  <a:srgbClr val="000000"/>
                </a:solidFill>
                <a:latin typeface="Times New Roman" pitchFamily="18" charset="0"/>
                <a:cs typeface="Times New Roman" pitchFamily="18" charset="0"/>
              </a:rPr>
              <a:t>التسلسل لتعليم مسابقات </a:t>
            </a:r>
            <a:r>
              <a:rPr lang="ar-EG" sz="3200" b="1" dirty="0" smtClean="0">
                <a:solidFill>
                  <a:srgbClr val="000000"/>
                </a:solidFill>
                <a:latin typeface="Times New Roman" pitchFamily="18" charset="0"/>
                <a:cs typeface="Times New Roman" pitchFamily="18" charset="0"/>
              </a:rPr>
              <a:t> الوثب الطويل والعالي  والقفز بالزانة</a:t>
            </a:r>
          </a:p>
          <a:p>
            <a:pPr lvl="0" algn="r" rtl="1">
              <a:spcBef>
                <a:spcPts val="0"/>
              </a:spcBef>
              <a:spcAft>
                <a:spcPts val="0"/>
              </a:spcAft>
              <a:buClr>
                <a:srgbClr val="FF0000"/>
              </a:buClr>
            </a:pPr>
            <a:r>
              <a:rPr lang="ar-SA" sz="3200" b="1" dirty="0" smtClean="0">
                <a:solidFill>
                  <a:srgbClr val="000000"/>
                </a:solidFill>
                <a:latin typeface="Times New Roman" pitchFamily="18" charset="0"/>
                <a:cs typeface="Times New Roman" pitchFamily="18" charset="0"/>
              </a:rPr>
              <a:t>و </a:t>
            </a:r>
            <a:r>
              <a:rPr lang="ar-SA" sz="3200" b="1" dirty="0">
                <a:solidFill>
                  <a:srgbClr val="000000"/>
                </a:solidFill>
                <a:latin typeface="Times New Roman" pitchFamily="18" charset="0"/>
                <a:cs typeface="Times New Roman" pitchFamily="18" charset="0"/>
              </a:rPr>
              <a:t>تستخدم طريق</a:t>
            </a:r>
            <a:r>
              <a:rPr lang="ar-EG" sz="3200" b="1" dirty="0">
                <a:solidFill>
                  <a:srgbClr val="000000"/>
                </a:solidFill>
                <a:latin typeface="Times New Roman" pitchFamily="18" charset="0"/>
                <a:cs typeface="Times New Roman" pitchFamily="18" charset="0"/>
              </a:rPr>
              <a:t>ة</a:t>
            </a:r>
            <a:r>
              <a:rPr lang="ar-SA" sz="3200" b="1" dirty="0">
                <a:solidFill>
                  <a:srgbClr val="000000"/>
                </a:solidFill>
                <a:latin typeface="Times New Roman" pitchFamily="18" charset="0"/>
                <a:cs typeface="Times New Roman" pitchFamily="18" charset="0"/>
              </a:rPr>
              <a:t> </a:t>
            </a:r>
            <a:r>
              <a:rPr lang="ar-SA" sz="3200" b="1" dirty="0" smtClean="0">
                <a:solidFill>
                  <a:srgbClr val="000000"/>
                </a:solidFill>
                <a:latin typeface="Times New Roman" pitchFamily="18" charset="0"/>
                <a:cs typeface="Times New Roman" pitchFamily="18" charset="0"/>
              </a:rPr>
              <a:t>التشك</a:t>
            </a:r>
            <a:r>
              <a:rPr lang="ar-EG" sz="3200" b="1" dirty="0">
                <a:solidFill>
                  <a:srgbClr val="000000"/>
                </a:solidFill>
                <a:latin typeface="Times New Roman" pitchFamily="18" charset="0"/>
                <a:cs typeface="Times New Roman" pitchFamily="18" charset="0"/>
              </a:rPr>
              <a:t>ي</a:t>
            </a:r>
            <a:r>
              <a:rPr lang="ar-SA" sz="3200" b="1" dirty="0">
                <a:solidFill>
                  <a:srgbClr val="000000"/>
                </a:solidFill>
                <a:latin typeface="Times New Roman" pitchFamily="18" charset="0"/>
                <a:cs typeface="Times New Roman" pitchFamily="18" charset="0"/>
              </a:rPr>
              <a:t>ل لتعليم </a:t>
            </a:r>
            <a:r>
              <a:rPr lang="ar-SA" sz="3200" b="1" dirty="0" smtClean="0">
                <a:solidFill>
                  <a:srgbClr val="000000"/>
                </a:solidFill>
                <a:latin typeface="Times New Roman" pitchFamily="18" charset="0"/>
                <a:cs typeface="Times New Roman" pitchFamily="18" charset="0"/>
              </a:rPr>
              <a:t>مسابق</a:t>
            </a:r>
            <a:r>
              <a:rPr lang="ar-EG" sz="3200" b="1" dirty="0" smtClean="0">
                <a:solidFill>
                  <a:srgbClr val="000000"/>
                </a:solidFill>
                <a:latin typeface="Times New Roman" pitchFamily="18" charset="0"/>
                <a:cs typeface="Times New Roman" pitchFamily="18" charset="0"/>
              </a:rPr>
              <a:t>ة </a:t>
            </a:r>
            <a:r>
              <a:rPr lang="ar-SA" sz="3200" b="1" dirty="0" smtClean="0">
                <a:solidFill>
                  <a:srgbClr val="000000"/>
                </a:solidFill>
                <a:latin typeface="Times New Roman" pitchFamily="18" charset="0"/>
                <a:cs typeface="Times New Roman" pitchFamily="18" charset="0"/>
              </a:rPr>
              <a:t>الوثب</a:t>
            </a:r>
            <a:r>
              <a:rPr lang="ar-EG" sz="3200" b="1" dirty="0" smtClean="0">
                <a:solidFill>
                  <a:srgbClr val="000000"/>
                </a:solidFill>
                <a:latin typeface="Times New Roman" pitchFamily="18" charset="0"/>
                <a:cs typeface="Times New Roman" pitchFamily="18" charset="0"/>
              </a:rPr>
              <a:t> الثلاثي</a:t>
            </a:r>
            <a:r>
              <a:rPr lang="ar-SA" sz="3200" b="1" dirty="0" smtClean="0">
                <a:solidFill>
                  <a:srgbClr val="000000"/>
                </a:solidFill>
                <a:latin typeface="Times New Roman" pitchFamily="18" charset="0"/>
                <a:cs typeface="Times New Roman" pitchFamily="18" charset="0"/>
              </a:rPr>
              <a:t> </a:t>
            </a:r>
            <a:endParaRPr lang="ar-EG" sz="3200" b="1" dirty="0" smtClean="0">
              <a:solidFill>
                <a:srgbClr val="000000"/>
              </a:solidFill>
              <a:latin typeface="Times New Roman" pitchFamily="18" charset="0"/>
              <a:cs typeface="Times New Roman" pitchFamily="18" charset="0"/>
            </a:endParaRPr>
          </a:p>
          <a:p>
            <a:pPr lvl="0" algn="r" rtl="1">
              <a:spcBef>
                <a:spcPts val="0"/>
              </a:spcBef>
              <a:spcAft>
                <a:spcPts val="0"/>
              </a:spcAft>
              <a:buClr>
                <a:srgbClr val="FF0000"/>
              </a:buClr>
            </a:pPr>
            <a:r>
              <a:rPr lang="ar-EG" sz="3200" b="1" dirty="0" smtClean="0">
                <a:solidFill>
                  <a:srgbClr val="000000"/>
                </a:solidFill>
                <a:latin typeface="Times New Roman" pitchFamily="18" charset="0"/>
                <a:cs typeface="Times New Roman" pitchFamily="18" charset="0"/>
              </a:rPr>
              <a:t>الخطوات التعليمية :</a:t>
            </a:r>
            <a:endParaRPr lang="ar-SA" sz="3200" b="1" dirty="0">
              <a:solidFill>
                <a:srgbClr val="000000"/>
              </a:solidFill>
              <a:latin typeface="Times New Roman" pitchFamily="18" charset="0"/>
              <a:cs typeface="Times New Roman" pitchFamily="18" charset="0"/>
            </a:endParaRPr>
          </a:p>
          <a:p>
            <a:pPr lvl="1" algn="r" rtl="1">
              <a:spcBef>
                <a:spcPts val="0"/>
              </a:spcBef>
              <a:spcAft>
                <a:spcPts val="0"/>
              </a:spcAft>
              <a:buClr>
                <a:srgbClr val="FF0000"/>
              </a:buClr>
              <a:buFont typeface="Wingdings" pitchFamily="2" charset="2"/>
              <a:buChar char="§"/>
            </a:pPr>
            <a:r>
              <a:rPr lang="ar-SA" sz="3200" b="1" dirty="0">
                <a:solidFill>
                  <a:srgbClr val="000000"/>
                </a:solidFill>
                <a:latin typeface="Times New Roman" pitchFamily="18" charset="0"/>
                <a:cs typeface="Times New Roman" pitchFamily="18" charset="0"/>
              </a:rPr>
              <a:t>الإرتقاء من جرى </a:t>
            </a:r>
            <a:r>
              <a:rPr lang="ar-SA" sz="3200" b="1" dirty="0" smtClean="0">
                <a:solidFill>
                  <a:srgbClr val="000000"/>
                </a:solidFill>
                <a:latin typeface="Times New Roman" pitchFamily="18" charset="0"/>
                <a:cs typeface="Times New Roman" pitchFamily="18" charset="0"/>
              </a:rPr>
              <a:t>الإقتراب</a:t>
            </a:r>
            <a:r>
              <a:rPr lang="ar-EG" sz="3200" b="1" dirty="0" smtClean="0">
                <a:solidFill>
                  <a:srgbClr val="000000"/>
                </a:solidFill>
                <a:latin typeface="Times New Roman" pitchFamily="18" charset="0"/>
                <a:cs typeface="Times New Roman" pitchFamily="18" charset="0"/>
              </a:rPr>
              <a:t> 3خطوات </a:t>
            </a:r>
          </a:p>
          <a:p>
            <a:pPr lvl="1" algn="r" rtl="1">
              <a:spcBef>
                <a:spcPts val="0"/>
              </a:spcBef>
              <a:spcAft>
                <a:spcPts val="0"/>
              </a:spcAft>
              <a:buClr>
                <a:srgbClr val="FF0000"/>
              </a:buClr>
              <a:buFont typeface="Wingdings" pitchFamily="2" charset="2"/>
              <a:buChar char="§"/>
            </a:pPr>
            <a:r>
              <a:rPr lang="ar-SA" sz="3200" b="1" dirty="0">
                <a:solidFill>
                  <a:srgbClr val="000000"/>
                </a:solidFill>
                <a:latin typeface="Times New Roman" pitchFamily="18" charset="0"/>
                <a:cs typeface="Times New Roman" pitchFamily="18" charset="0"/>
              </a:rPr>
              <a:t>الإرتقاء من جرى </a:t>
            </a:r>
            <a:r>
              <a:rPr lang="ar-EG" sz="3200" b="1" dirty="0">
                <a:solidFill>
                  <a:srgbClr val="000000"/>
                </a:solidFill>
                <a:latin typeface="Times New Roman" pitchFamily="18" charset="0"/>
                <a:cs typeface="Times New Roman" pitchFamily="18" charset="0"/>
              </a:rPr>
              <a:t>إ</a:t>
            </a:r>
            <a:r>
              <a:rPr lang="ar-SA" sz="3200" b="1" dirty="0" smtClean="0">
                <a:solidFill>
                  <a:srgbClr val="000000"/>
                </a:solidFill>
                <a:latin typeface="Times New Roman" pitchFamily="18" charset="0"/>
                <a:cs typeface="Times New Roman" pitchFamily="18" charset="0"/>
              </a:rPr>
              <a:t>قتراب</a:t>
            </a:r>
            <a:r>
              <a:rPr lang="ar-EG" sz="3200" b="1" dirty="0" smtClean="0">
                <a:solidFill>
                  <a:srgbClr val="000000"/>
                </a:solidFill>
                <a:latin typeface="Times New Roman" pitchFamily="18" charset="0"/>
                <a:cs typeface="Times New Roman" pitchFamily="18" charset="0"/>
              </a:rPr>
              <a:t> قصير</a:t>
            </a:r>
            <a:endParaRPr lang="ar-SA" sz="3200" b="1" dirty="0">
              <a:solidFill>
                <a:srgbClr val="000000"/>
              </a:solidFill>
              <a:latin typeface="Times New Roman" pitchFamily="18" charset="0"/>
              <a:cs typeface="Times New Roman" pitchFamily="18" charset="0"/>
            </a:endParaRPr>
          </a:p>
          <a:p>
            <a:pPr lvl="1" algn="r" rtl="1">
              <a:spcBef>
                <a:spcPts val="0"/>
              </a:spcBef>
              <a:spcAft>
                <a:spcPts val="0"/>
              </a:spcAft>
              <a:buClr>
                <a:srgbClr val="FF0000"/>
              </a:buClr>
              <a:buFont typeface="Wingdings" pitchFamily="2" charset="2"/>
              <a:buChar char="§"/>
            </a:pPr>
            <a:r>
              <a:rPr lang="ar-EG" sz="3200" b="1" dirty="0">
                <a:solidFill>
                  <a:srgbClr val="000000"/>
                </a:solidFill>
                <a:latin typeface="Times New Roman" pitchFamily="18" charset="0"/>
                <a:cs typeface="Times New Roman" pitchFamily="18" charset="0"/>
              </a:rPr>
              <a:t>مسار الطيران</a:t>
            </a:r>
            <a:endParaRPr lang="ar-SA" sz="3200" b="1" dirty="0">
              <a:solidFill>
                <a:srgbClr val="000000"/>
              </a:solidFill>
              <a:latin typeface="Times New Roman" pitchFamily="18" charset="0"/>
              <a:cs typeface="Times New Roman" pitchFamily="18" charset="0"/>
            </a:endParaRPr>
          </a:p>
          <a:p>
            <a:pPr lvl="1" algn="r" rtl="1">
              <a:spcBef>
                <a:spcPts val="0"/>
              </a:spcBef>
              <a:spcAft>
                <a:spcPts val="0"/>
              </a:spcAft>
              <a:buClr>
                <a:srgbClr val="FF0000"/>
              </a:buClr>
              <a:buFont typeface="Wingdings" pitchFamily="2" charset="2"/>
              <a:buChar char="§"/>
            </a:pPr>
            <a:r>
              <a:rPr lang="ar-SA" sz="3200" b="1" dirty="0" smtClean="0">
                <a:solidFill>
                  <a:srgbClr val="000000"/>
                </a:solidFill>
                <a:latin typeface="Times New Roman" pitchFamily="18" charset="0"/>
                <a:cs typeface="Times New Roman" pitchFamily="18" charset="0"/>
              </a:rPr>
              <a:t>الهبوط</a:t>
            </a:r>
            <a:r>
              <a:rPr lang="ar-EG" sz="3200" b="1" dirty="0" smtClean="0">
                <a:solidFill>
                  <a:srgbClr val="000000"/>
                </a:solidFill>
                <a:latin typeface="Times New Roman" pitchFamily="18" charset="0"/>
                <a:cs typeface="Times New Roman" pitchFamily="18" charset="0"/>
              </a:rPr>
              <a:t> .</a:t>
            </a:r>
            <a:endParaRPr lang="ar-EG" sz="3200" b="1" dirty="0">
              <a:solidFill>
                <a:srgbClr val="000000"/>
              </a:solidFill>
              <a:latin typeface="Times New Roman" pitchFamily="18" charset="0"/>
              <a:cs typeface="Times New Roman" pitchFamily="18" charset="0"/>
            </a:endParaRPr>
          </a:p>
        </p:txBody>
      </p:sp>
      <p:sp>
        <p:nvSpPr>
          <p:cNvPr id="6" name="Footer Placeholder 3"/>
          <p:cNvSpPr txBox="1">
            <a:spLocks/>
          </p:cNvSpPr>
          <p:nvPr/>
        </p:nvSpPr>
        <p:spPr>
          <a:xfrm>
            <a:off x="2842419" y="6529983"/>
            <a:ext cx="4326903" cy="172293"/>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600" dirty="0" smtClean="0"/>
              <a:t>IAAF CECS Level I Coaching Theory</a:t>
            </a:r>
            <a:endParaRPr lang="en-US" sz="1600" dirty="0"/>
          </a:p>
        </p:txBody>
      </p:sp>
      <p:sp>
        <p:nvSpPr>
          <p:cNvPr id="7" name="TextBox 6"/>
          <p:cNvSpPr txBox="1"/>
          <p:nvPr/>
        </p:nvSpPr>
        <p:spPr>
          <a:xfrm>
            <a:off x="9129464" y="6581001"/>
            <a:ext cx="776536" cy="276999"/>
          </a:xfrm>
          <a:prstGeom prst="rect">
            <a:avLst/>
          </a:prstGeom>
          <a:noFill/>
        </p:spPr>
        <p:txBody>
          <a:bodyPr wrap="square" rtlCol="0">
            <a:spAutoFit/>
          </a:bodyPr>
          <a:lstStyle/>
          <a:p>
            <a:r>
              <a:rPr lang="en-US" sz="1200" dirty="0" smtClean="0"/>
              <a:t>4.5 / 13</a:t>
            </a:r>
          </a:p>
        </p:txBody>
      </p:sp>
    </p:spTree>
    <p:extLst>
      <p:ext uri="{BB962C8B-B14F-4D97-AF65-F5344CB8AC3E}">
        <p14:creationId xmlns:p14="http://schemas.microsoft.com/office/powerpoint/2010/main" xmlns="" val="359520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193">
                                            <p:txEl>
                                              <p:pRg st="0" end="0"/>
                                            </p:txEl>
                                          </p:spTgt>
                                        </p:tgtEl>
                                        <p:attrNameLst>
                                          <p:attrName>style.visibility</p:attrName>
                                        </p:attrNameLst>
                                      </p:cBhvr>
                                      <p:to>
                                        <p:strVal val="visible"/>
                                      </p:to>
                                    </p:set>
                                    <p:anim calcmode="lin" valueType="num">
                                      <p:cBhvr additive="base">
                                        <p:cTn id="7" dur="500" fill="hold"/>
                                        <p:tgtEl>
                                          <p:spTgt spid="2211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1193">
                                            <p:txEl>
                                              <p:pRg st="1" end="1"/>
                                            </p:txEl>
                                          </p:spTgt>
                                        </p:tgtEl>
                                        <p:attrNameLst>
                                          <p:attrName>style.visibility</p:attrName>
                                        </p:attrNameLst>
                                      </p:cBhvr>
                                      <p:to>
                                        <p:strVal val="visible"/>
                                      </p:to>
                                    </p:set>
                                    <p:anim calcmode="lin" valueType="num">
                                      <p:cBhvr additive="base">
                                        <p:cTn id="13" dur="500" fill="hold"/>
                                        <p:tgtEl>
                                          <p:spTgt spid="2211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1193">
                                            <p:txEl>
                                              <p:pRg st="2" end="2"/>
                                            </p:txEl>
                                          </p:spTgt>
                                        </p:tgtEl>
                                        <p:attrNameLst>
                                          <p:attrName>style.visibility</p:attrName>
                                        </p:attrNameLst>
                                      </p:cBhvr>
                                      <p:to>
                                        <p:strVal val="visible"/>
                                      </p:to>
                                    </p:set>
                                    <p:anim calcmode="lin" valueType="num">
                                      <p:cBhvr additive="base">
                                        <p:cTn id="19" dur="500" fill="hold"/>
                                        <p:tgtEl>
                                          <p:spTgt spid="22119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1193">
                                            <p:txEl>
                                              <p:pRg st="3" end="3"/>
                                            </p:txEl>
                                          </p:spTgt>
                                        </p:tgtEl>
                                        <p:attrNameLst>
                                          <p:attrName>style.visibility</p:attrName>
                                        </p:attrNameLst>
                                      </p:cBhvr>
                                      <p:to>
                                        <p:strVal val="visible"/>
                                      </p:to>
                                    </p:set>
                                    <p:anim calcmode="lin" valueType="num">
                                      <p:cBhvr additive="base">
                                        <p:cTn id="25" dur="500" fill="hold"/>
                                        <p:tgtEl>
                                          <p:spTgt spid="22119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119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1193">
                                            <p:txEl>
                                              <p:pRg st="4" end="4"/>
                                            </p:txEl>
                                          </p:spTgt>
                                        </p:tgtEl>
                                        <p:attrNameLst>
                                          <p:attrName>style.visibility</p:attrName>
                                        </p:attrNameLst>
                                      </p:cBhvr>
                                      <p:to>
                                        <p:strVal val="visible"/>
                                      </p:to>
                                    </p:set>
                                    <p:anim calcmode="lin" valueType="num">
                                      <p:cBhvr additive="base">
                                        <p:cTn id="31" dur="500" fill="hold"/>
                                        <p:tgtEl>
                                          <p:spTgt spid="22119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119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1193">
                                            <p:txEl>
                                              <p:pRg st="5" end="5"/>
                                            </p:txEl>
                                          </p:spTgt>
                                        </p:tgtEl>
                                        <p:attrNameLst>
                                          <p:attrName>style.visibility</p:attrName>
                                        </p:attrNameLst>
                                      </p:cBhvr>
                                      <p:to>
                                        <p:strVal val="visible"/>
                                      </p:to>
                                    </p:set>
                                    <p:anim calcmode="lin" valueType="num">
                                      <p:cBhvr additive="base">
                                        <p:cTn id="37" dur="500" fill="hold"/>
                                        <p:tgtEl>
                                          <p:spTgt spid="22119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119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1193">
                                            <p:txEl>
                                              <p:pRg st="6" end="6"/>
                                            </p:txEl>
                                          </p:spTgt>
                                        </p:tgtEl>
                                        <p:attrNameLst>
                                          <p:attrName>style.visibility</p:attrName>
                                        </p:attrNameLst>
                                      </p:cBhvr>
                                      <p:to>
                                        <p:strVal val="visible"/>
                                      </p:to>
                                    </p:set>
                                    <p:anim calcmode="lin" valueType="num">
                                      <p:cBhvr additive="base">
                                        <p:cTn id="43" dur="500" fill="hold"/>
                                        <p:tgtEl>
                                          <p:spTgt spid="22119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119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a:xfrm>
            <a:off x="344488" y="404664"/>
            <a:ext cx="5400600" cy="720080"/>
          </a:xfrm>
        </p:spPr>
        <p:txBody>
          <a:bodyPr/>
          <a:lstStyle/>
          <a:p>
            <a:pPr lvl="0" algn="ctr" rtl="1">
              <a:spcBef>
                <a:spcPts val="0"/>
              </a:spcBef>
              <a:spcAft>
                <a:spcPts val="0"/>
              </a:spcAft>
            </a:pPr>
            <a:r>
              <a:rPr lang="ar-SA" sz="4000" b="1" dirty="0">
                <a:solidFill>
                  <a:schemeClr val="bg1"/>
                </a:solidFill>
                <a:latin typeface="Times New Roman" pitchFamily="18" charset="0"/>
                <a:ea typeface="+mn-ea"/>
                <a:cs typeface="Times New Roman" pitchFamily="18" charset="0"/>
              </a:rPr>
              <a:t>نقاط ينبغي </a:t>
            </a:r>
            <a:r>
              <a:rPr lang="ar-SA" sz="4000" b="1" dirty="0" smtClean="0">
                <a:solidFill>
                  <a:schemeClr val="bg1"/>
                </a:solidFill>
                <a:latin typeface="Times New Roman" pitchFamily="18" charset="0"/>
                <a:ea typeface="+mn-ea"/>
                <a:cs typeface="Times New Roman" pitchFamily="18" charset="0"/>
              </a:rPr>
              <a:t>تجنبها</a:t>
            </a:r>
            <a:endParaRPr lang="en-US" sz="4000" b="1" dirty="0">
              <a:solidFill>
                <a:schemeClr val="bg1"/>
              </a:solidFill>
              <a:latin typeface="Times New Roman" pitchFamily="18" charset="0"/>
              <a:ea typeface="+mn-ea"/>
              <a:cs typeface="Times New Roman" pitchFamily="18" charset="0"/>
            </a:endParaRPr>
          </a:p>
        </p:txBody>
      </p:sp>
      <p:sp>
        <p:nvSpPr>
          <p:cNvPr id="222217" name="Rectangle 9"/>
          <p:cNvSpPr>
            <a:spLocks noGrp="1" noChangeArrowheads="1"/>
          </p:cNvSpPr>
          <p:nvPr>
            <p:ph type="body" idx="1"/>
          </p:nvPr>
        </p:nvSpPr>
        <p:spPr>
          <a:xfrm>
            <a:off x="200472" y="1484784"/>
            <a:ext cx="9505056" cy="4248472"/>
          </a:xfrm>
        </p:spPr>
        <p:txBody>
          <a:bodyPr/>
          <a:lstStyle/>
          <a:p>
            <a:pPr lvl="0" algn="r" rtl="1">
              <a:spcBef>
                <a:spcPts val="0"/>
              </a:spcBef>
              <a:spcAft>
                <a:spcPts val="0"/>
              </a:spcAft>
              <a:buClr>
                <a:srgbClr val="FF0000"/>
              </a:buClr>
            </a:pPr>
            <a:endParaRPr lang="fr-FR" sz="3600" b="1" dirty="0">
              <a:solidFill>
                <a:srgbClr val="000000"/>
              </a:solidFill>
              <a:latin typeface="Times New Roman" pitchFamily="18" charset="0"/>
              <a:cs typeface="Times New Roman" pitchFamily="18" charset="0"/>
            </a:endParaRPr>
          </a:p>
          <a:p>
            <a:pPr marL="457200" lvl="0" indent="-457200" algn="r" rtl="1">
              <a:spcBef>
                <a:spcPts val="0"/>
              </a:spcBef>
              <a:spcAft>
                <a:spcPts val="0"/>
              </a:spcAft>
              <a:buClr>
                <a:srgbClr val="FF0000"/>
              </a:buClr>
              <a:buFont typeface="Arial" panose="020B0604020202020204" pitchFamily="34" charset="0"/>
              <a:buChar char="•"/>
            </a:pPr>
            <a:r>
              <a:rPr lang="ar-SA" sz="3600" b="1" dirty="0">
                <a:solidFill>
                  <a:srgbClr val="000000"/>
                </a:solidFill>
                <a:latin typeface="Times New Roman" pitchFamily="18" charset="0"/>
                <a:cs typeface="Times New Roman" pitchFamily="18" charset="0"/>
              </a:rPr>
              <a:t>انخفاض السرعة في نهاية الإقتراب</a:t>
            </a:r>
          </a:p>
          <a:p>
            <a:pPr marL="457200" lvl="0" indent="-457200" algn="r" rtl="1">
              <a:spcBef>
                <a:spcPts val="0"/>
              </a:spcBef>
              <a:spcAft>
                <a:spcPts val="0"/>
              </a:spcAft>
              <a:buClr>
                <a:srgbClr val="FF0000"/>
              </a:buClr>
              <a:buFont typeface="Arial" panose="020B0604020202020204" pitchFamily="34" charset="0"/>
              <a:buChar char="•"/>
            </a:pPr>
            <a:r>
              <a:rPr lang="ar-SA" sz="3600" b="1" dirty="0">
                <a:solidFill>
                  <a:srgbClr val="000000"/>
                </a:solidFill>
                <a:latin typeface="Times New Roman" pitchFamily="18" charset="0"/>
                <a:cs typeface="Times New Roman" pitchFamily="18" charset="0"/>
              </a:rPr>
              <a:t>هبوط مركز ثقل الجسم عند ال</a:t>
            </a:r>
            <a:r>
              <a:rPr lang="ar-EG" sz="3600" b="1" dirty="0">
                <a:solidFill>
                  <a:srgbClr val="000000"/>
                </a:solidFill>
                <a:latin typeface="Times New Roman" pitchFamily="18" charset="0"/>
                <a:cs typeface="Times New Roman" pitchFamily="18" charset="0"/>
              </a:rPr>
              <a:t>ا</a:t>
            </a:r>
            <a:r>
              <a:rPr lang="ar-SA" sz="3600" b="1" dirty="0">
                <a:solidFill>
                  <a:srgbClr val="000000"/>
                </a:solidFill>
                <a:latin typeface="Times New Roman" pitchFamily="18" charset="0"/>
                <a:cs typeface="Times New Roman" pitchFamily="18" charset="0"/>
              </a:rPr>
              <a:t>ستعداد لل</a:t>
            </a:r>
            <a:r>
              <a:rPr lang="ar-EG" sz="3600" b="1" dirty="0">
                <a:solidFill>
                  <a:srgbClr val="000000"/>
                </a:solidFill>
                <a:latin typeface="Times New Roman" pitchFamily="18" charset="0"/>
                <a:cs typeface="Times New Roman" pitchFamily="18" charset="0"/>
              </a:rPr>
              <a:t>إ</a:t>
            </a:r>
            <a:r>
              <a:rPr lang="ar-SA" sz="3600" b="1" dirty="0">
                <a:solidFill>
                  <a:srgbClr val="000000"/>
                </a:solidFill>
                <a:latin typeface="Times New Roman" pitchFamily="18" charset="0"/>
                <a:cs typeface="Times New Roman" pitchFamily="18" charset="0"/>
              </a:rPr>
              <a:t>رتقاء</a:t>
            </a:r>
          </a:p>
          <a:p>
            <a:pPr marL="457200" lvl="0" indent="-457200" algn="r" rtl="1">
              <a:spcBef>
                <a:spcPts val="0"/>
              </a:spcBef>
              <a:spcAft>
                <a:spcPts val="0"/>
              </a:spcAft>
              <a:buClr>
                <a:srgbClr val="FF0000"/>
              </a:buClr>
              <a:buFont typeface="Arial" panose="020B0604020202020204" pitchFamily="34" charset="0"/>
              <a:buChar char="•"/>
            </a:pPr>
            <a:r>
              <a:rPr lang="ar-EG" sz="3600" b="1" smtClean="0">
                <a:solidFill>
                  <a:srgbClr val="000000"/>
                </a:solidFill>
                <a:latin typeface="Times New Roman" pitchFamily="18" charset="0"/>
                <a:cs typeface="Times New Roman" pitchFamily="18" charset="0"/>
              </a:rPr>
              <a:t>أداء </a:t>
            </a:r>
            <a:r>
              <a:rPr lang="ar-SA" sz="3600" b="1" smtClean="0">
                <a:solidFill>
                  <a:srgbClr val="000000"/>
                </a:solidFill>
                <a:latin typeface="Times New Roman" pitchFamily="18" charset="0"/>
                <a:cs typeface="Times New Roman" pitchFamily="18" charset="0"/>
              </a:rPr>
              <a:t>خطوة </a:t>
            </a:r>
            <a:r>
              <a:rPr lang="ar-EG" sz="3600" b="1" dirty="0" smtClean="0">
                <a:solidFill>
                  <a:srgbClr val="000000"/>
                </a:solidFill>
                <a:latin typeface="Times New Roman" pitchFamily="18" charset="0"/>
                <a:cs typeface="Times New Roman" pitchFamily="18" charset="0"/>
              </a:rPr>
              <a:t>فرملة</a:t>
            </a:r>
            <a:r>
              <a:rPr lang="ar-SA" sz="3600" b="1" dirty="0" smtClean="0">
                <a:solidFill>
                  <a:srgbClr val="000000"/>
                </a:solidFill>
                <a:latin typeface="Times New Roman" pitchFamily="18" charset="0"/>
                <a:cs typeface="Times New Roman" pitchFamily="18" charset="0"/>
              </a:rPr>
              <a:t> </a:t>
            </a:r>
            <a:r>
              <a:rPr lang="ar-SA" sz="3600" b="1" dirty="0">
                <a:solidFill>
                  <a:srgbClr val="000000"/>
                </a:solidFill>
                <a:latin typeface="Times New Roman" pitchFamily="18" charset="0"/>
                <a:cs typeface="Times New Roman" pitchFamily="18" charset="0"/>
              </a:rPr>
              <a:t>مع ملامسة الكعب للأرض عند الإرتقاء</a:t>
            </a:r>
          </a:p>
          <a:p>
            <a:pPr marL="457200" lvl="0" indent="-457200" algn="r" rtl="1">
              <a:spcBef>
                <a:spcPts val="0"/>
              </a:spcBef>
              <a:spcAft>
                <a:spcPts val="0"/>
              </a:spcAft>
              <a:buClr>
                <a:srgbClr val="FF0000"/>
              </a:buClr>
              <a:buFont typeface="Arial" panose="020B0604020202020204" pitchFamily="34" charset="0"/>
              <a:buChar char="•"/>
            </a:pPr>
            <a:r>
              <a:rPr lang="ar-SA" sz="3600" b="1" dirty="0">
                <a:solidFill>
                  <a:srgbClr val="000000"/>
                </a:solidFill>
                <a:latin typeface="Times New Roman" pitchFamily="18" charset="0"/>
                <a:cs typeface="Times New Roman" pitchFamily="18" charset="0"/>
              </a:rPr>
              <a:t>وثبات من الوقوف</a:t>
            </a:r>
          </a:p>
          <a:p>
            <a:pPr marL="457200" lvl="0" indent="-457200" algn="r" rtl="1">
              <a:spcBef>
                <a:spcPts val="0"/>
              </a:spcBef>
              <a:spcAft>
                <a:spcPts val="0"/>
              </a:spcAft>
              <a:buClr>
                <a:srgbClr val="FF0000"/>
              </a:buClr>
              <a:buFont typeface="Arial" panose="020B0604020202020204" pitchFamily="34" charset="0"/>
              <a:buChar char="•"/>
            </a:pPr>
            <a:r>
              <a:rPr lang="ar-SA" sz="3600" b="1" dirty="0">
                <a:solidFill>
                  <a:srgbClr val="000000"/>
                </a:solidFill>
                <a:latin typeface="Times New Roman" pitchFamily="18" charset="0"/>
                <a:cs typeface="Times New Roman" pitchFamily="18" charset="0"/>
              </a:rPr>
              <a:t>تأكيد مبكر على مرحلة الطيران</a:t>
            </a:r>
            <a:endParaRPr lang="en-US" sz="3600" b="1" dirty="0">
              <a:solidFill>
                <a:srgbClr val="000000"/>
              </a:solidFill>
              <a:latin typeface="Times New Roman" pitchFamily="18" charset="0"/>
              <a:cs typeface="Times New Roman" pitchFamily="18" charset="0"/>
            </a:endParaRPr>
          </a:p>
        </p:txBody>
      </p:sp>
      <p:sp>
        <p:nvSpPr>
          <p:cNvPr id="6" name="Footer Placeholder 3"/>
          <p:cNvSpPr txBox="1">
            <a:spLocks/>
          </p:cNvSpPr>
          <p:nvPr/>
        </p:nvSpPr>
        <p:spPr>
          <a:xfrm>
            <a:off x="2842419" y="6529983"/>
            <a:ext cx="4326903" cy="172293"/>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600" dirty="0" smtClean="0"/>
              <a:t>IAAF CECS Level I Coaching Theory</a:t>
            </a:r>
            <a:endParaRPr lang="en-US" sz="1600" dirty="0"/>
          </a:p>
        </p:txBody>
      </p:sp>
      <p:sp>
        <p:nvSpPr>
          <p:cNvPr id="7" name="TextBox 6"/>
          <p:cNvSpPr txBox="1"/>
          <p:nvPr/>
        </p:nvSpPr>
        <p:spPr>
          <a:xfrm>
            <a:off x="9129464" y="6581001"/>
            <a:ext cx="776536" cy="276999"/>
          </a:xfrm>
          <a:prstGeom prst="rect">
            <a:avLst/>
          </a:prstGeom>
          <a:noFill/>
        </p:spPr>
        <p:txBody>
          <a:bodyPr wrap="square" rtlCol="0">
            <a:spAutoFit/>
          </a:bodyPr>
          <a:lstStyle/>
          <a:p>
            <a:r>
              <a:rPr lang="en-US" sz="1200" dirty="0" smtClean="0"/>
              <a:t>4.5 / 15</a:t>
            </a:r>
          </a:p>
        </p:txBody>
      </p:sp>
    </p:spTree>
    <p:extLst>
      <p:ext uri="{BB962C8B-B14F-4D97-AF65-F5344CB8AC3E}">
        <p14:creationId xmlns:p14="http://schemas.microsoft.com/office/powerpoint/2010/main" xmlns="" val="1388913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IAAF_PPT">
  <a:themeElements>
    <a:clrScheme name="">
      <a:dk1>
        <a:srgbClr val="000000"/>
      </a:dk1>
      <a:lt1>
        <a:srgbClr val="FFFFFF"/>
      </a:lt1>
      <a:dk2>
        <a:srgbClr val="000000"/>
      </a:dk2>
      <a:lt2>
        <a:srgbClr val="F8F8F8"/>
      </a:lt2>
      <a:accent1>
        <a:srgbClr val="841D2C"/>
      </a:accent1>
      <a:accent2>
        <a:srgbClr val="CE1D25"/>
      </a:accent2>
      <a:accent3>
        <a:srgbClr val="FFFFFF"/>
      </a:accent3>
      <a:accent4>
        <a:srgbClr val="000000"/>
      </a:accent4>
      <a:accent5>
        <a:srgbClr val="C2ABAC"/>
      </a:accent5>
      <a:accent6>
        <a:srgbClr val="BA1920"/>
      </a:accent6>
      <a:hlink>
        <a:srgbClr val="FFD502"/>
      </a:hlink>
      <a:folHlink>
        <a:srgbClr val="641013"/>
      </a:folHlink>
    </a:clrScheme>
    <a:fontScheme name="IAAF_PowerPointTemplate_4x3">
      <a:majorFont>
        <a:latin typeface="DIN"/>
        <a:ea typeface=""/>
        <a:cs typeface=""/>
      </a:majorFont>
      <a:minorFont>
        <a:latin typeface="D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86275"/>
                <a:invGamma/>
              </a:schemeClr>
            </a:gs>
          </a:gsLst>
          <a:lin ang="5400000" scaled="1"/>
        </a:gra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86275"/>
                <a:invGamma/>
              </a:schemeClr>
            </a:gs>
          </a:gsLst>
          <a:lin ang="5400000" scaled="1"/>
        </a:gra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AAF_PowerPointTemplate_4x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AAF_PowerPointTemplate_4x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AAF_PowerPointTemplate_4x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AAF_PowerPointTemplate_4x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AAF_PowerPointTemplate_4x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AAF_PowerPointTemplate_4x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AAF_PowerPointTemplate_4x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AAF_PowerPointTemplate_4x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AAF_PowerPointTemplate_4x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AAF_PowerPointTemplate_4x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AAF_PowerPointTemplate_4x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AAF_PowerPointTemplate_4x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AAF_PowerPointTemplate_4x3 13">
        <a:dk1>
          <a:srgbClr val="000000"/>
        </a:dk1>
        <a:lt1>
          <a:srgbClr val="FFFFFF"/>
        </a:lt1>
        <a:dk2>
          <a:srgbClr val="000000"/>
        </a:dk2>
        <a:lt2>
          <a:srgbClr val="808080"/>
        </a:lt2>
        <a:accent1>
          <a:srgbClr val="A08DC5"/>
        </a:accent1>
        <a:accent2>
          <a:srgbClr val="333399"/>
        </a:accent2>
        <a:accent3>
          <a:srgbClr val="FFFFFF"/>
        </a:accent3>
        <a:accent4>
          <a:srgbClr val="000000"/>
        </a:accent4>
        <a:accent5>
          <a:srgbClr val="CDC5DF"/>
        </a:accent5>
        <a:accent6>
          <a:srgbClr val="2D2D8A"/>
        </a:accent6>
        <a:hlink>
          <a:srgbClr val="881FB7"/>
        </a:hlink>
        <a:folHlink>
          <a:srgbClr val="7214B8"/>
        </a:folHlink>
      </a:clrScheme>
      <a:clrMap bg1="lt1" tx1="dk1" bg2="lt2" tx2="dk2" accent1="accent1" accent2="accent2" accent3="accent3" accent4="accent4" accent5="accent5" accent6="accent6" hlink="hlink" folHlink="folHlink"/>
    </a:extraClrScheme>
    <a:extraClrScheme>
      <a:clrScheme name="IAAF_PowerPointTemplate_4x3 14">
        <a:dk1>
          <a:srgbClr val="000000"/>
        </a:dk1>
        <a:lt1>
          <a:srgbClr val="FFFFFF"/>
        </a:lt1>
        <a:dk2>
          <a:srgbClr val="000000"/>
        </a:dk2>
        <a:lt2>
          <a:srgbClr val="808080"/>
        </a:lt2>
        <a:accent1>
          <a:srgbClr val="A08DC5"/>
        </a:accent1>
        <a:accent2>
          <a:srgbClr val="333399"/>
        </a:accent2>
        <a:accent3>
          <a:srgbClr val="FFFFFF"/>
        </a:accent3>
        <a:accent4>
          <a:srgbClr val="000000"/>
        </a:accent4>
        <a:accent5>
          <a:srgbClr val="CDC5DF"/>
        </a:accent5>
        <a:accent6>
          <a:srgbClr val="2D2D8A"/>
        </a:accent6>
        <a:hlink>
          <a:srgbClr val="8156D6"/>
        </a:hlink>
        <a:folHlink>
          <a:srgbClr val="7214B8"/>
        </a:folHlink>
      </a:clrScheme>
      <a:clrMap bg1="lt1" tx1="dk1" bg2="lt2" tx2="dk2" accent1="accent1" accent2="accent2" accent3="accent3" accent4="accent4" accent5="accent5" accent6="accent6" hlink="hlink" folHlink="folHlink"/>
    </a:extraClrScheme>
    <a:extraClrScheme>
      <a:clrScheme name="IAAF_PowerPointTemplate_4x3 15">
        <a:dk1>
          <a:srgbClr val="000000"/>
        </a:dk1>
        <a:lt1>
          <a:srgbClr val="FFFFFF"/>
        </a:lt1>
        <a:dk2>
          <a:srgbClr val="000000"/>
        </a:dk2>
        <a:lt2>
          <a:srgbClr val="F8F8F8"/>
        </a:lt2>
        <a:accent1>
          <a:srgbClr val="A08DC5"/>
        </a:accent1>
        <a:accent2>
          <a:srgbClr val="333399"/>
        </a:accent2>
        <a:accent3>
          <a:srgbClr val="FFFFFF"/>
        </a:accent3>
        <a:accent4>
          <a:srgbClr val="000000"/>
        </a:accent4>
        <a:accent5>
          <a:srgbClr val="CDC5DF"/>
        </a:accent5>
        <a:accent6>
          <a:srgbClr val="2D2D8A"/>
        </a:accent6>
        <a:hlink>
          <a:srgbClr val="8156D6"/>
        </a:hlink>
        <a:folHlink>
          <a:srgbClr val="7214B8"/>
        </a:folHlink>
      </a:clrScheme>
      <a:clrMap bg1="lt1" tx1="dk1" bg2="lt2" tx2="dk2" accent1="accent1" accent2="accent2" accent3="accent3" accent4="accent4" accent5="accent5" accent6="accent6" hlink="hlink" folHlink="folHlink"/>
    </a:extraClrScheme>
    <a:extraClrScheme>
      <a:clrScheme name="IAAF_PowerPointTemplate_4x3 16">
        <a:dk1>
          <a:srgbClr val="000000"/>
        </a:dk1>
        <a:lt1>
          <a:srgbClr val="FFFFFF"/>
        </a:lt1>
        <a:dk2>
          <a:srgbClr val="000000"/>
        </a:dk2>
        <a:lt2>
          <a:srgbClr val="F8F8F8"/>
        </a:lt2>
        <a:accent1>
          <a:srgbClr val="B19000"/>
        </a:accent1>
        <a:accent2>
          <a:srgbClr val="D5AE03"/>
        </a:accent2>
        <a:accent3>
          <a:srgbClr val="FFFFFF"/>
        </a:accent3>
        <a:accent4>
          <a:srgbClr val="000000"/>
        </a:accent4>
        <a:accent5>
          <a:srgbClr val="D5C6AA"/>
        </a:accent5>
        <a:accent6>
          <a:srgbClr val="C19D02"/>
        </a:accent6>
        <a:hlink>
          <a:srgbClr val="C1A116"/>
        </a:hlink>
        <a:folHlink>
          <a:srgbClr val="C18B1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1383</TotalTime>
  <Words>959</Words>
  <Application>Microsoft Office PowerPoint</Application>
  <PresentationFormat>A4 Paper (210x297 mm)</PresentationFormat>
  <Paragraphs>108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IAAF_PPT</vt:lpstr>
      <vt:lpstr>4.5 أساسيات الوثب</vt:lpstr>
      <vt:lpstr>مراحل الحركة</vt:lpstr>
      <vt:lpstr>الإقتراب </vt:lpstr>
      <vt:lpstr>الإرتقاء   </vt:lpstr>
      <vt:lpstr>مرحلة الطيران </vt:lpstr>
      <vt:lpstr>الهبوط-</vt:lpstr>
      <vt:lpstr>تعليم تكنيك الوثب</vt:lpstr>
      <vt:lpstr>نقاط ينبغي تجنبها</vt:lpstr>
    </vt:vector>
  </TitlesOfParts>
  <Company>IAAF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School &amp; Youth Outcomes</dc:title>
  <dc:creator>Gunter LANGE</dc:creator>
  <cp:lastModifiedBy>Maher Fattouh</cp:lastModifiedBy>
  <cp:revision>386</cp:revision>
  <dcterms:created xsi:type="dcterms:W3CDTF">2013-01-21T11:55:24Z</dcterms:created>
  <dcterms:modified xsi:type="dcterms:W3CDTF">2018-12-16T07:46:17Z</dcterms:modified>
</cp:coreProperties>
</file>